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3" r:id="rId3"/>
    <p:sldId id="349" r:id="rId4"/>
    <p:sldId id="317" r:id="rId5"/>
    <p:sldId id="361" r:id="rId6"/>
    <p:sldId id="318" r:id="rId7"/>
    <p:sldId id="350" r:id="rId8"/>
    <p:sldId id="353" r:id="rId9"/>
    <p:sldId id="352" r:id="rId10"/>
    <p:sldId id="354" r:id="rId11"/>
    <p:sldId id="310" r:id="rId12"/>
    <p:sldId id="320" r:id="rId13"/>
    <p:sldId id="321" r:id="rId14"/>
    <p:sldId id="259" r:id="rId15"/>
    <p:sldId id="260" r:id="rId16"/>
    <p:sldId id="356" r:id="rId17"/>
    <p:sldId id="355" r:id="rId18"/>
    <p:sldId id="265" r:id="rId19"/>
    <p:sldId id="323" r:id="rId20"/>
    <p:sldId id="324" r:id="rId21"/>
    <p:sldId id="325" r:id="rId22"/>
    <p:sldId id="328" r:id="rId23"/>
    <p:sldId id="326" r:id="rId24"/>
    <p:sldId id="327" r:id="rId25"/>
    <p:sldId id="315" r:id="rId26"/>
    <p:sldId id="357" r:id="rId27"/>
    <p:sldId id="331" r:id="rId28"/>
    <p:sldId id="329" r:id="rId29"/>
    <p:sldId id="332" r:id="rId30"/>
    <p:sldId id="333" r:id="rId31"/>
    <p:sldId id="337" r:id="rId32"/>
    <p:sldId id="273" r:id="rId33"/>
    <p:sldId id="336" r:id="rId34"/>
    <p:sldId id="335" r:id="rId35"/>
    <p:sldId id="319" r:id="rId36"/>
    <p:sldId id="280" r:id="rId37"/>
    <p:sldId id="281" r:id="rId38"/>
    <p:sldId id="338" r:id="rId39"/>
    <p:sldId id="282" r:id="rId40"/>
    <p:sldId id="340" r:id="rId41"/>
    <p:sldId id="341" r:id="rId42"/>
    <p:sldId id="344" r:id="rId43"/>
    <p:sldId id="342" r:id="rId44"/>
    <p:sldId id="343" r:id="rId45"/>
    <p:sldId id="348" r:id="rId46"/>
    <p:sldId id="346" r:id="rId47"/>
    <p:sldId id="358" r:id="rId48"/>
    <p:sldId id="374" r:id="rId49"/>
    <p:sldId id="375" r:id="rId50"/>
    <p:sldId id="345" r:id="rId51"/>
    <p:sldId id="359" r:id="rId52"/>
    <p:sldId id="362" r:id="rId53"/>
    <p:sldId id="363" r:id="rId54"/>
    <p:sldId id="370" r:id="rId55"/>
    <p:sldId id="366" r:id="rId56"/>
    <p:sldId id="368" r:id="rId57"/>
    <p:sldId id="367" r:id="rId58"/>
    <p:sldId id="369" r:id="rId59"/>
    <p:sldId id="372" r:id="rId60"/>
    <p:sldId id="371" r:id="rId61"/>
    <p:sldId id="376" r:id="rId62"/>
    <p:sldId id="364" r:id="rId63"/>
    <p:sldId id="365" r:id="rId64"/>
    <p:sldId id="377" r:id="rId65"/>
    <p:sldId id="272" r:id="rId66"/>
    <p:sldId id="296"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D4B888B-7A31-4BBD-BBDD-149D2F9E6310}">
          <p14:sldIdLst>
            <p14:sldId id="256"/>
            <p14:sldId id="263"/>
            <p14:sldId id="349"/>
            <p14:sldId id="317"/>
            <p14:sldId id="361"/>
            <p14:sldId id="318"/>
            <p14:sldId id="350"/>
            <p14:sldId id="353"/>
            <p14:sldId id="352"/>
            <p14:sldId id="354"/>
            <p14:sldId id="310"/>
            <p14:sldId id="320"/>
            <p14:sldId id="321"/>
            <p14:sldId id="259"/>
            <p14:sldId id="260"/>
            <p14:sldId id="356"/>
            <p14:sldId id="355"/>
            <p14:sldId id="265"/>
            <p14:sldId id="323"/>
            <p14:sldId id="324"/>
            <p14:sldId id="325"/>
            <p14:sldId id="328"/>
            <p14:sldId id="326"/>
            <p14:sldId id="327"/>
            <p14:sldId id="315"/>
            <p14:sldId id="357"/>
            <p14:sldId id="331"/>
            <p14:sldId id="329"/>
            <p14:sldId id="332"/>
            <p14:sldId id="333"/>
            <p14:sldId id="337"/>
            <p14:sldId id="273"/>
            <p14:sldId id="336"/>
            <p14:sldId id="335"/>
            <p14:sldId id="319"/>
            <p14:sldId id="280"/>
            <p14:sldId id="281"/>
            <p14:sldId id="338"/>
            <p14:sldId id="282"/>
            <p14:sldId id="340"/>
            <p14:sldId id="341"/>
            <p14:sldId id="344"/>
            <p14:sldId id="342"/>
            <p14:sldId id="343"/>
            <p14:sldId id="348"/>
            <p14:sldId id="346"/>
            <p14:sldId id="358"/>
            <p14:sldId id="374"/>
            <p14:sldId id="375"/>
            <p14:sldId id="345"/>
            <p14:sldId id="359"/>
            <p14:sldId id="362"/>
            <p14:sldId id="363"/>
            <p14:sldId id="370"/>
            <p14:sldId id="366"/>
            <p14:sldId id="368"/>
            <p14:sldId id="367"/>
            <p14:sldId id="369"/>
            <p14:sldId id="372"/>
            <p14:sldId id="371"/>
            <p14:sldId id="376"/>
            <p14:sldId id="364"/>
            <p14:sldId id="365"/>
            <p14:sldId id="377"/>
            <p14:sldId id="27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94660"/>
  </p:normalViewPr>
  <p:slideViewPr>
    <p:cSldViewPr snapToGrid="0">
      <p:cViewPr varScale="1">
        <p:scale>
          <a:sx n="68" d="100"/>
          <a:sy n="68" d="100"/>
        </p:scale>
        <p:origin x="4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9A5B7-B057-4E41-AFEF-BF19DE589B08}" type="datetimeFigureOut">
              <a:rPr kumimoji="1" lang="ja-JP" altLang="en-US" smtClean="0"/>
              <a:t>2019/1/17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E2168-9C86-49E7-8B9E-1F71D31342E9}" type="slidenum">
              <a:rPr kumimoji="1" lang="ja-JP" altLang="en-US" smtClean="0"/>
              <a:t>‹#›</a:t>
            </a:fld>
            <a:endParaRPr kumimoji="1" lang="ja-JP" altLang="en-US"/>
          </a:p>
        </p:txBody>
      </p:sp>
    </p:spTree>
    <p:extLst>
      <p:ext uri="{BB962C8B-B14F-4D97-AF65-F5344CB8AC3E}">
        <p14:creationId xmlns:p14="http://schemas.microsoft.com/office/powerpoint/2010/main" val="24894916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この絵，ゴーギャンですね．</a:t>
            </a:r>
          </a:p>
        </p:txBody>
      </p:sp>
      <p:sp>
        <p:nvSpPr>
          <p:cNvPr id="4" name="スライド番号プレースホルダー 3"/>
          <p:cNvSpPr>
            <a:spLocks noGrp="1"/>
          </p:cNvSpPr>
          <p:nvPr>
            <p:ph type="sldNum" sz="quarter" idx="5"/>
          </p:nvPr>
        </p:nvSpPr>
        <p:spPr/>
        <p:txBody>
          <a:bodyPr/>
          <a:lstStyle/>
          <a:p>
            <a:fld id="{DE6E2168-9C86-49E7-8B9E-1F71D31342E9}" type="slidenum">
              <a:rPr kumimoji="1" lang="ja-JP" altLang="en-US" smtClean="0"/>
              <a:t>7</a:t>
            </a:fld>
            <a:endParaRPr kumimoji="1" lang="ja-JP" altLang="en-US"/>
          </a:p>
        </p:txBody>
      </p:sp>
    </p:spTree>
    <p:extLst>
      <p:ext uri="{BB962C8B-B14F-4D97-AF65-F5344CB8AC3E}">
        <p14:creationId xmlns:p14="http://schemas.microsoft.com/office/powerpoint/2010/main" val="36164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宇宙本を置く</a:t>
            </a:r>
          </a:p>
        </p:txBody>
      </p:sp>
      <p:sp>
        <p:nvSpPr>
          <p:cNvPr id="4" name="スライド番号プレースホルダー 3"/>
          <p:cNvSpPr>
            <a:spLocks noGrp="1"/>
          </p:cNvSpPr>
          <p:nvPr>
            <p:ph type="sldNum" sz="quarter" idx="5"/>
          </p:nvPr>
        </p:nvSpPr>
        <p:spPr/>
        <p:txBody>
          <a:bodyPr/>
          <a:lstStyle/>
          <a:p>
            <a:fld id="{DE6E2168-9C86-49E7-8B9E-1F71D31342E9}" type="slidenum">
              <a:rPr kumimoji="1" lang="ja-JP" altLang="en-US" smtClean="0"/>
              <a:t>11</a:t>
            </a:fld>
            <a:endParaRPr kumimoji="1" lang="ja-JP" altLang="en-US"/>
          </a:p>
        </p:txBody>
      </p:sp>
    </p:spTree>
    <p:extLst>
      <p:ext uri="{BB962C8B-B14F-4D97-AF65-F5344CB8AC3E}">
        <p14:creationId xmlns:p14="http://schemas.microsoft.com/office/powerpoint/2010/main" val="41477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F226B-8FC7-42F7-93C1-279663E29E7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2987D89-9A5D-41E0-A7FC-9EC84A2D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F97F20E-B1BC-45BE-A033-1756BF179A67}"/>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E177A4D2-00C3-4450-A213-B0ABD3DCC9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7CF9DD-A0A3-40EA-A431-B039DF76DA66}"/>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171650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F52612-D8C5-448F-AD02-CC3C6DF13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AF8CC1A-9E21-4463-8E24-411FB9DB638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1467C6-A29F-4AB2-9D1E-802DB48AF3B8}"/>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F715E6E1-8C6F-4C32-B54F-F8451EF3F5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F3D595-A306-4786-91CB-BEE248D8C6AA}"/>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412865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5EA661C-7126-4BCA-AD89-BEBAA96CE87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B328072-EB27-4153-A227-D1A9B946EC0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2541E3-B502-44BE-BD8D-9144A23B222C}"/>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213FD980-ED5C-464A-AE16-2FCFCB67D4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B43775-00F1-444C-B62C-0E56CF7EEFEC}"/>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49687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5042D-FC38-421A-B61B-78BEFB9036B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9B77D1-CD42-41E6-B0AC-99223947806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A65680-E041-48E4-BCDB-B428037002DE}"/>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C4974DF7-C2F9-4964-8AFE-15DCC38AF1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EADFF0-56B0-4CD2-BF8A-0452542F3320}"/>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09395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B7897-C676-4F8B-90AC-B0637D9B43A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6E7918-AA9C-4704-8BDC-C35A6F7C84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5C7DC1-4C42-4ED7-BDCD-35BD1E21E756}"/>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7D4C8723-A63C-47F4-80EA-10AC6FE071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0BA066-CB9C-4113-AADA-F3D315BA6897}"/>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00646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4B8019-CE02-4826-93A5-9E034A8F168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4ED604-777D-43B9-A588-F52F1BAEDC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9D2188B-7A4A-445D-AB7D-E487A673EE1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C2E8021-DD61-4345-AE88-025486EDD6B4}"/>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5B06A135-5E8E-40DA-BB98-4BDD07A705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188078-B0E4-4F7C-901A-032BEAA4839B}"/>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58351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1F242-F5DC-42CA-8955-928FA4A218E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C77945-4C34-4D32-89A9-34696CB6EE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39AD26A-BBA9-4530-922E-DB2D6403249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6FB492B-494D-4BED-9C55-6FF83ED29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F8E46F2-FC39-49D5-A763-2F95B8A0440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530100E-178F-4250-B317-E873D392F4B0}"/>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8" name="フッター プレースホルダー 7">
            <a:extLst>
              <a:ext uri="{FF2B5EF4-FFF2-40B4-BE49-F238E27FC236}">
                <a16:creationId xmlns:a16="http://schemas.microsoft.com/office/drawing/2014/main" id="{6D4A1D24-FE3D-4B5F-9E7F-B7565BE1FE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1C1FD04-0AAE-45BA-B959-156BD79AAC70}"/>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722521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142543-20B7-4598-A230-F1233A134E6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95D69E6-89AA-4CC9-9BCA-0C750985DABF}"/>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4" name="フッター プレースホルダー 3">
            <a:extLst>
              <a:ext uri="{FF2B5EF4-FFF2-40B4-BE49-F238E27FC236}">
                <a16:creationId xmlns:a16="http://schemas.microsoft.com/office/drawing/2014/main" id="{241E94B7-1E6B-4AF1-857C-50E6F5B6543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D48DF5C-2361-4527-B5D2-9BFA0BB2D6F1}"/>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54401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AB36578-B863-4F6A-88BC-B62B4CA6D45B}"/>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3" name="フッター プレースホルダー 2">
            <a:extLst>
              <a:ext uri="{FF2B5EF4-FFF2-40B4-BE49-F238E27FC236}">
                <a16:creationId xmlns:a16="http://schemas.microsoft.com/office/drawing/2014/main" id="{0E81EB17-B627-4AF2-B43D-D23D76C4C67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A7445FB-11DB-4BF0-A1C2-5B3B3039FC61}"/>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254506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001B3-6348-4EFA-8C43-1DDCE928B05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8FD01-10A2-4B91-9D61-7D4040899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CE580D-8320-40AD-8D14-0BEFCD671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DC6478F-867C-4F98-B82F-C931909CCAA1}"/>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AF1F6527-F163-4A09-889B-3DFC194DF3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1F68FAA-113D-4DF1-B51E-1CFB006A4473}"/>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993400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D3DF7-372C-4D4D-93E2-FF9534FDBF1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335A4BD-8DB1-49C8-A015-CD7FE5286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A439C94-1BDD-4609-95DC-94D1904F0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FF76F6-0658-46B3-9913-29C02027419D}"/>
              </a:ext>
            </a:extLst>
          </p:cNvPr>
          <p:cNvSpPr>
            <a:spLocks noGrp="1"/>
          </p:cNvSpPr>
          <p:nvPr>
            <p:ph type="dt" sz="half" idx="10"/>
          </p:nvPr>
        </p:nvSpPr>
        <p:spPr/>
        <p:txBody>
          <a:bodyPr/>
          <a:lstStyle/>
          <a:p>
            <a:fld id="{C1B26E57-F8E6-499D-8FB2-9E14715C5DBE}"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E68847CD-198C-4092-ADB0-D45D590FB15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058530-2F80-487A-A510-B1E146147883}"/>
              </a:ext>
            </a:extLst>
          </p:cNvPr>
          <p:cNvSpPr>
            <a:spLocks noGrp="1"/>
          </p:cNvSpPr>
          <p:nvPr>
            <p:ph type="sldNum" sz="quarter" idx="12"/>
          </p:nvPr>
        </p:nvSpPr>
        <p:spPr/>
        <p:txBody>
          <a:body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98870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D6E0374-CB83-4A07-B16A-C5F6E6D69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780B95-C4C1-481D-8BBA-AE59F0899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24F4DE-EA69-4635-9F31-0B5B0B815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26E57-F8E6-499D-8FB2-9E14715C5DBE}"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62CBFAE3-B11C-47E9-8326-08F30C137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CC2260C-F734-4344-ADF5-9FAAF665C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D0EF5-276C-479B-B553-71B989100798}" type="slidenum">
              <a:rPr kumimoji="1" lang="ja-JP" altLang="en-US" smtClean="0"/>
              <a:t>‹#›</a:t>
            </a:fld>
            <a:endParaRPr kumimoji="1" lang="ja-JP" altLang="en-US"/>
          </a:p>
        </p:txBody>
      </p:sp>
    </p:spTree>
    <p:extLst>
      <p:ext uri="{BB962C8B-B14F-4D97-AF65-F5344CB8AC3E}">
        <p14:creationId xmlns:p14="http://schemas.microsoft.com/office/powerpoint/2010/main" val="3178314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business.nikkeibp.co.jp/atcl/report/16/122700258/01090000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jpg"/><Relationship Id="rId4" Type="http://schemas.openxmlformats.org/officeDocument/2006/relationships/image" Target="../media/image1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solidFill>
                  <a:schemeClr val="bg1">
                    <a:lumMod val="75000"/>
                  </a:schemeClr>
                </a:solidFill>
              </a:rPr>
              <a:t>R</a:t>
            </a:r>
            <a:r>
              <a:rPr lang="ja-JP" altLang="en-US" sz="4400" dirty="0">
                <a:solidFill>
                  <a:schemeClr val="bg1">
                    <a:lumMod val="75000"/>
                  </a:schemeClr>
                </a:solidFill>
              </a:rPr>
              <a:t> </a:t>
            </a:r>
            <a:r>
              <a:rPr lang="en-US" altLang="ja-JP" sz="4400" dirty="0" err="1">
                <a:solidFill>
                  <a:schemeClr val="bg1">
                    <a:lumMod val="75000"/>
                  </a:schemeClr>
                </a:solidFill>
              </a:rPr>
              <a:t>ver</a:t>
            </a:r>
            <a:r>
              <a:rPr lang="en-US" altLang="ja-JP" sz="4400" dirty="0">
                <a:solidFill>
                  <a:schemeClr val="bg1">
                    <a:lumMod val="75000"/>
                  </a:schemeClr>
                </a:solidFill>
              </a:rPr>
              <a:t> 1.0.0</a:t>
            </a:r>
            <a:r>
              <a:rPr lang="ja-JP" altLang="en-US" sz="4400" dirty="0">
                <a:solidFill>
                  <a:schemeClr val="bg1">
                    <a:lumMod val="75000"/>
                  </a:schemeClr>
                </a:solidFill>
              </a:rPr>
              <a:t>で関数を知る</a:t>
            </a:r>
            <a:endParaRPr kumimoji="1" lang="ja-JP" altLang="en-US" dirty="0">
              <a:solidFill>
                <a:schemeClr val="bg1">
                  <a:lumMod val="75000"/>
                </a:schemeClr>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268883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273605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65148F-8F13-472F-8225-58C67C75218B}"/>
              </a:ext>
            </a:extLst>
          </p:cNvPr>
          <p:cNvSpPr>
            <a:spLocks noGrp="1"/>
          </p:cNvSpPr>
          <p:nvPr>
            <p:ph type="title"/>
          </p:nvPr>
        </p:nvSpPr>
        <p:spPr>
          <a:xfrm>
            <a:off x="838200" y="5076497"/>
            <a:ext cx="10515600" cy="1325563"/>
          </a:xfrm>
        </p:spPr>
        <p:txBody>
          <a:bodyPr>
            <a:normAutofit/>
          </a:bodyPr>
          <a:lstStyle/>
          <a:p>
            <a:pPr algn="ctr">
              <a:tabLst>
                <a:tab pos="352425" algn="l"/>
              </a:tabLst>
            </a:pPr>
            <a:r>
              <a:rPr kumimoji="1" lang="ja-JP" altLang="en-US" dirty="0">
                <a:solidFill>
                  <a:schemeClr val="bg1"/>
                </a:solidFill>
              </a:rPr>
              <a:t>宇宙が始まる前は何があったのか？</a:t>
            </a:r>
          </a:p>
        </p:txBody>
      </p:sp>
      <p:pic>
        <p:nvPicPr>
          <p:cNvPr id="4" name="図 3">
            <a:extLst>
              <a:ext uri="{FF2B5EF4-FFF2-40B4-BE49-F238E27FC236}">
                <a16:creationId xmlns:a16="http://schemas.microsoft.com/office/drawing/2014/main" id="{25D96115-C896-4DCA-BF05-9B7ABEED8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15" y="622685"/>
            <a:ext cx="3571075" cy="4453812"/>
          </a:xfrm>
          <a:prstGeom prst="rect">
            <a:avLst/>
          </a:prstGeom>
        </p:spPr>
      </p:pic>
      <p:pic>
        <p:nvPicPr>
          <p:cNvPr id="5" name="図 4">
            <a:extLst>
              <a:ext uri="{FF2B5EF4-FFF2-40B4-BE49-F238E27FC236}">
                <a16:creationId xmlns:a16="http://schemas.microsoft.com/office/drawing/2014/main" id="{896E5971-2918-429F-9E61-A9B3601A0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906" y="622685"/>
            <a:ext cx="3857879" cy="4453812"/>
          </a:xfrm>
          <a:prstGeom prst="rect">
            <a:avLst/>
          </a:prstGeom>
        </p:spPr>
      </p:pic>
    </p:spTree>
    <p:extLst>
      <p:ext uri="{BB962C8B-B14F-4D97-AF65-F5344CB8AC3E}">
        <p14:creationId xmlns:p14="http://schemas.microsoft.com/office/powerpoint/2010/main" val="388614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90436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3644F-5C0A-4025-A079-BA3D1E91CB8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sp>
        <p:nvSpPr>
          <p:cNvPr id="5" name="コンテンツ プレースホルダー 2">
            <a:extLst>
              <a:ext uri="{FF2B5EF4-FFF2-40B4-BE49-F238E27FC236}">
                <a16:creationId xmlns:a16="http://schemas.microsoft.com/office/drawing/2014/main" id="{911CF9A7-DED5-4D57-8AC2-33A81A7012C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よく考えたら自分は何もよく知らない</a:t>
            </a:r>
            <a:r>
              <a:rPr lang="en-US" altLang="ja-JP" dirty="0"/>
              <a:t>(</a:t>
            </a:r>
            <a:r>
              <a:rPr lang="ja-JP" altLang="en-US" dirty="0"/>
              <a:t>無知の知</a:t>
            </a:r>
            <a:r>
              <a:rPr lang="en-US" altLang="ja-JP" dirty="0"/>
              <a:t>)</a:t>
            </a:r>
          </a:p>
          <a:p>
            <a:endParaRPr lang="en-US" altLang="ja-JP" dirty="0"/>
          </a:p>
          <a:p>
            <a:r>
              <a:rPr lang="ja-JP" altLang="en-US" dirty="0"/>
              <a:t>宇宙ができる前の</a:t>
            </a:r>
            <a:r>
              <a:rPr lang="en-US" altLang="ja-JP" dirty="0"/>
              <a:t>R</a:t>
            </a:r>
            <a:r>
              <a:rPr lang="ja-JP" altLang="en-US" dirty="0"/>
              <a:t>を使ってみよう</a:t>
            </a:r>
            <a:endParaRPr lang="en-US" altLang="ja-JP" dirty="0"/>
          </a:p>
          <a:p>
            <a:endParaRPr lang="en-US" altLang="ja-JP" dirty="0"/>
          </a:p>
          <a:p>
            <a:r>
              <a:rPr lang="ja-JP" altLang="en-US" dirty="0"/>
              <a:t>モダンなアイツら</a:t>
            </a:r>
            <a:endParaRPr lang="en-US" altLang="ja-JP" dirty="0"/>
          </a:p>
          <a:p>
            <a:pPr lvl="1"/>
            <a:r>
              <a:rPr lang="ja-JP" altLang="en-US" dirty="0"/>
              <a:t>今日ないの</a:t>
            </a:r>
            <a:endParaRPr lang="en-US" altLang="ja-JP" dirty="0"/>
          </a:p>
          <a:p>
            <a:pPr lvl="1"/>
            <a:endParaRPr lang="en-US" altLang="ja-JP" dirty="0"/>
          </a:p>
          <a:p>
            <a:r>
              <a:rPr lang="ja-JP" altLang="en-US" dirty="0"/>
              <a:t>ベイズなアイツら</a:t>
            </a:r>
            <a:endParaRPr lang="en-US" altLang="ja-JP" dirty="0"/>
          </a:p>
          <a:p>
            <a:pPr lvl="1"/>
            <a:r>
              <a:rPr lang="ja-JP" altLang="en-US" dirty="0"/>
              <a:t>今日ないの</a:t>
            </a:r>
          </a:p>
          <a:p>
            <a:endParaRPr lang="ja-JP" altLang="en-US" dirty="0"/>
          </a:p>
        </p:txBody>
      </p:sp>
    </p:spTree>
    <p:extLst>
      <p:ext uri="{BB962C8B-B14F-4D97-AF65-F5344CB8AC3E}">
        <p14:creationId xmlns:p14="http://schemas.microsoft.com/office/powerpoint/2010/main" val="330311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DA5A0-8823-48EF-B169-D6EA606737C6}"/>
              </a:ext>
            </a:extLst>
          </p:cNvPr>
          <p:cNvSpPr>
            <a:spLocks noGrp="1"/>
          </p:cNvSpPr>
          <p:nvPr>
            <p:ph type="title"/>
          </p:nvPr>
        </p:nvSpPr>
        <p:spPr/>
        <p:txBody>
          <a:bodyPr/>
          <a:lstStyle/>
          <a:p>
            <a:r>
              <a:rPr kumimoji="1" lang="en-US" altLang="ja-JP" dirty="0"/>
              <a:t>【</a:t>
            </a:r>
            <a:r>
              <a:rPr kumimoji="1" lang="ja-JP" altLang="en-US" dirty="0"/>
              <a:t>余談</a:t>
            </a:r>
            <a:r>
              <a:rPr kumimoji="1" lang="en-US" altLang="ja-JP" dirty="0"/>
              <a:t>】</a:t>
            </a:r>
            <a:r>
              <a:rPr kumimoji="1" lang="ja-JP" altLang="en-US" dirty="0"/>
              <a:t>きっかけ</a:t>
            </a:r>
          </a:p>
        </p:txBody>
      </p:sp>
      <p:pic>
        <p:nvPicPr>
          <p:cNvPr id="5" name="コンテンツ プレースホルダー 4">
            <a:extLst>
              <a:ext uri="{FF2B5EF4-FFF2-40B4-BE49-F238E27FC236}">
                <a16:creationId xmlns:a16="http://schemas.microsoft.com/office/drawing/2014/main" id="{950BF966-9041-4A74-8477-086CEDBC97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17"/>
          <a:stretch/>
        </p:blipFill>
        <p:spPr>
          <a:xfrm>
            <a:off x="3042811" y="2705713"/>
            <a:ext cx="6038127" cy="2591162"/>
          </a:xfrm>
        </p:spPr>
      </p:pic>
      <p:sp>
        <p:nvSpPr>
          <p:cNvPr id="6" name="テキスト ボックス 5">
            <a:extLst>
              <a:ext uri="{FF2B5EF4-FFF2-40B4-BE49-F238E27FC236}">
                <a16:creationId xmlns:a16="http://schemas.microsoft.com/office/drawing/2014/main" id="{1294B0EA-9076-4A95-8119-88D33D207EDB}"/>
              </a:ext>
            </a:extLst>
          </p:cNvPr>
          <p:cNvSpPr txBox="1"/>
          <p:nvPr/>
        </p:nvSpPr>
        <p:spPr>
          <a:xfrm>
            <a:off x="1162594" y="1802674"/>
            <a:ext cx="6207148" cy="461665"/>
          </a:xfrm>
          <a:prstGeom prst="rect">
            <a:avLst/>
          </a:prstGeom>
          <a:noFill/>
        </p:spPr>
        <p:txBody>
          <a:bodyPr wrap="none" rtlCol="0">
            <a:spAutoFit/>
          </a:bodyPr>
          <a:lstStyle/>
          <a:p>
            <a:r>
              <a:rPr lang="ja-JP" altLang="en-US" sz="2400" dirty="0"/>
              <a:t>よ</a:t>
            </a:r>
            <a:r>
              <a:rPr lang="ja-JP" altLang="en-US" sz="2400" dirty="0" err="1"/>
              <a:t>ーし</a:t>
            </a:r>
            <a:r>
              <a:rPr lang="ja-JP" altLang="en-US" sz="2400" dirty="0"/>
              <a:t>今回も</a:t>
            </a:r>
            <a:r>
              <a:rPr lang="en-US" altLang="ja-JP" sz="2400" dirty="0"/>
              <a:t>Lightning Talk</a:t>
            </a:r>
            <a:r>
              <a:rPr lang="ja-JP" altLang="en-US" sz="2400" dirty="0"/>
              <a:t>やっちゃおうか</a:t>
            </a:r>
            <a:endParaRPr kumimoji="1" lang="ja-JP" altLang="en-US" sz="2400" dirty="0"/>
          </a:p>
        </p:txBody>
      </p:sp>
    </p:spTree>
    <p:extLst>
      <p:ext uri="{BB962C8B-B14F-4D97-AF65-F5344CB8AC3E}">
        <p14:creationId xmlns:p14="http://schemas.microsoft.com/office/powerpoint/2010/main" val="3137911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DA5A0-8823-48EF-B169-D6EA606737C6}"/>
              </a:ext>
            </a:extLst>
          </p:cNvPr>
          <p:cNvSpPr>
            <a:spLocks noGrp="1"/>
          </p:cNvSpPr>
          <p:nvPr>
            <p:ph type="title"/>
          </p:nvPr>
        </p:nvSpPr>
        <p:spPr/>
        <p:txBody>
          <a:bodyPr/>
          <a:lstStyle/>
          <a:p>
            <a:r>
              <a:rPr kumimoji="1" lang="en-US" altLang="ja-JP" dirty="0"/>
              <a:t>【</a:t>
            </a:r>
            <a:r>
              <a:rPr kumimoji="1" lang="ja-JP" altLang="en-US" dirty="0"/>
              <a:t>余談</a:t>
            </a:r>
            <a:r>
              <a:rPr kumimoji="1" lang="en-US" altLang="ja-JP" dirty="0"/>
              <a:t>】</a:t>
            </a:r>
            <a:r>
              <a:rPr kumimoji="1" lang="ja-JP" altLang="en-US" dirty="0"/>
              <a:t>きっかけ</a:t>
            </a:r>
          </a:p>
        </p:txBody>
      </p:sp>
      <p:pic>
        <p:nvPicPr>
          <p:cNvPr id="6" name="コンテンツ プレースホルダー 5">
            <a:extLst>
              <a:ext uri="{FF2B5EF4-FFF2-40B4-BE49-F238E27FC236}">
                <a16:creationId xmlns:a16="http://schemas.microsoft.com/office/drawing/2014/main" id="{35ACFE8A-D9E7-42EB-9F58-6EE33EE6A8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337" y="2767634"/>
            <a:ext cx="6087325" cy="2467319"/>
          </a:xfrm>
        </p:spPr>
      </p:pic>
      <p:sp>
        <p:nvSpPr>
          <p:cNvPr id="4" name="テキスト ボックス 3">
            <a:extLst>
              <a:ext uri="{FF2B5EF4-FFF2-40B4-BE49-F238E27FC236}">
                <a16:creationId xmlns:a16="http://schemas.microsoft.com/office/drawing/2014/main" id="{007BFF6D-63DA-487D-8F28-8B5C24E1E8D9}"/>
              </a:ext>
            </a:extLst>
          </p:cNvPr>
          <p:cNvSpPr txBox="1"/>
          <p:nvPr/>
        </p:nvSpPr>
        <p:spPr>
          <a:xfrm>
            <a:off x="1162594" y="1802674"/>
            <a:ext cx="1415772" cy="461665"/>
          </a:xfrm>
          <a:prstGeom prst="rect">
            <a:avLst/>
          </a:prstGeom>
          <a:noFill/>
        </p:spPr>
        <p:txBody>
          <a:bodyPr wrap="none" rtlCol="0">
            <a:spAutoFit/>
          </a:bodyPr>
          <a:lstStyle/>
          <a:p>
            <a:r>
              <a:rPr kumimoji="1" lang="ja-JP" altLang="en-US" sz="2400" dirty="0"/>
              <a:t>なぁ</a:t>
            </a:r>
            <a:r>
              <a:rPr kumimoji="1" lang="en-US" altLang="ja-JP" sz="2400" dirty="0"/>
              <a:t>……</a:t>
            </a:r>
            <a:endParaRPr kumimoji="1" lang="ja-JP" altLang="en-US" sz="2400" dirty="0"/>
          </a:p>
        </p:txBody>
      </p:sp>
    </p:spTree>
    <p:extLst>
      <p:ext uri="{BB962C8B-B14F-4D97-AF65-F5344CB8AC3E}">
        <p14:creationId xmlns:p14="http://schemas.microsoft.com/office/powerpoint/2010/main" val="15063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90">
          <a:fgClr>
            <a:schemeClr val="accent2"/>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normAutofit/>
          </a:bodyPr>
          <a:lstStyle/>
          <a:p>
            <a:pPr algn="ctr"/>
            <a:r>
              <a:rPr kumimoji="1" lang="ja-JP" altLang="en-US" sz="2800" dirty="0">
                <a:solidFill>
                  <a:schemeClr val="bg1"/>
                </a:solidFill>
                <a:latin typeface="HGP明朝B" panose="02020800000000000000" pitchFamily="18" charset="-128"/>
                <a:ea typeface="HGP明朝B" panose="02020800000000000000" pitchFamily="18" charset="-128"/>
              </a:rPr>
              <a:t>閑　話　休　題</a:t>
            </a:r>
            <a:br>
              <a:rPr kumimoji="1" lang="en-US" altLang="ja-JP" sz="2800" dirty="0">
                <a:solidFill>
                  <a:schemeClr val="bg1"/>
                </a:solidFill>
                <a:latin typeface="HGP明朝B" panose="02020800000000000000" pitchFamily="18" charset="-128"/>
                <a:ea typeface="HGP明朝B" panose="02020800000000000000" pitchFamily="18" charset="-128"/>
              </a:rPr>
            </a:br>
            <a:br>
              <a:rPr kumimoji="1" lang="en-US" altLang="ja-JP" sz="2800" dirty="0">
                <a:solidFill>
                  <a:schemeClr val="bg1"/>
                </a:solidFill>
                <a:latin typeface="HGP明朝B" panose="02020800000000000000" pitchFamily="18" charset="-128"/>
                <a:ea typeface="HGP明朝B" panose="02020800000000000000" pitchFamily="18" charset="-128"/>
              </a:rPr>
            </a:br>
            <a:r>
              <a:rPr lang="ja-JP" altLang="en-US" sz="2000" dirty="0">
                <a:solidFill>
                  <a:schemeClr val="bg1"/>
                </a:solidFill>
                <a:latin typeface="HGP明朝B" panose="02020800000000000000" pitchFamily="18" charset="-128"/>
                <a:ea typeface="HGP明朝B" panose="02020800000000000000" pitchFamily="18" charset="-128"/>
              </a:rPr>
              <a:t>ソロソロクドイノデハナイカ</a:t>
            </a:r>
            <a:endParaRPr kumimoji="1" lang="ja-JP" altLang="en-US" sz="2800" dirty="0">
              <a:solidFill>
                <a:schemeClr val="bg1"/>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288395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t>R</a:t>
            </a:r>
            <a:r>
              <a:rPr lang="ja-JP" altLang="en-US" sz="4400" dirty="0"/>
              <a:t> </a:t>
            </a:r>
            <a:r>
              <a:rPr lang="en-US" altLang="ja-JP" sz="4400" dirty="0" err="1"/>
              <a:t>ver</a:t>
            </a:r>
            <a:r>
              <a:rPr lang="en-US" altLang="ja-JP" sz="4400" dirty="0"/>
              <a:t> 1.0.0</a:t>
            </a:r>
            <a:r>
              <a:rPr lang="ja-JP" altLang="en-US" sz="4400" dirty="0"/>
              <a:t>で関数を知る</a:t>
            </a:r>
            <a:endParaRPr kumimoji="1" lang="ja-JP" altLang="en-US" dirty="0"/>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428134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3644F-5C0A-4025-A079-BA3D1E91CB8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74EC1F8-1B52-49CB-8331-CFCA074BFD6B}"/>
              </a:ext>
            </a:extLst>
          </p:cNvPr>
          <p:cNvSpPr>
            <a:spLocks noGrp="1"/>
          </p:cNvSpPr>
          <p:nvPr>
            <p:ph idx="1"/>
          </p:nvPr>
        </p:nvSpPr>
        <p:spPr>
          <a:xfrm>
            <a:off x="838200" y="1782618"/>
            <a:ext cx="10515600" cy="4394345"/>
          </a:xfrm>
        </p:spPr>
        <p:txBody>
          <a:bodyPr>
            <a:normAutofit/>
          </a:bodyPr>
          <a:lstStyle/>
          <a:p>
            <a:r>
              <a:rPr lang="en-US" altLang="ja-JP" dirty="0"/>
              <a:t>R</a:t>
            </a:r>
            <a:r>
              <a:rPr lang="ja-JP" altLang="en-US" dirty="0"/>
              <a:t>を「古典」から学ぶ</a:t>
            </a:r>
            <a:endParaRPr lang="en-US" altLang="ja-JP" dirty="0"/>
          </a:p>
          <a:p>
            <a:pPr lvl="1"/>
            <a:endParaRPr lang="en-US" altLang="ja-JP" dirty="0"/>
          </a:p>
          <a:p>
            <a:r>
              <a:rPr lang="ja-JP" altLang="en-US" dirty="0"/>
              <a:t>早速</a:t>
            </a:r>
            <a:r>
              <a:rPr lang="en-US" altLang="ja-JP" dirty="0"/>
              <a:t>R</a:t>
            </a:r>
            <a:r>
              <a:rPr lang="ja-JP" altLang="en-US" dirty="0"/>
              <a:t>をインストールするところから始めよう</a:t>
            </a:r>
            <a:endParaRPr lang="en-US" altLang="ja-JP" dirty="0"/>
          </a:p>
          <a:p>
            <a:endParaRPr lang="en-US" altLang="ja-JP" dirty="0"/>
          </a:p>
          <a:p>
            <a:pPr marL="0" indent="0">
              <a:buNone/>
            </a:pPr>
            <a:endParaRPr kumimoji="1" lang="en-US" altLang="ja-JP" dirty="0"/>
          </a:p>
          <a:p>
            <a:endParaRPr kumimoji="1" lang="ja-JP" altLang="en-US" dirty="0"/>
          </a:p>
        </p:txBody>
      </p:sp>
    </p:spTree>
    <p:extLst>
      <p:ext uri="{BB962C8B-B14F-4D97-AF65-F5344CB8AC3E}">
        <p14:creationId xmlns:p14="http://schemas.microsoft.com/office/powerpoint/2010/main" val="62192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DFAD4DDB-F0A7-478E-A411-DFE9F372F6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284" y="1825625"/>
            <a:ext cx="8425431" cy="4351338"/>
          </a:xfrm>
        </p:spPr>
      </p:pic>
    </p:spTree>
    <p:extLst>
      <p:ext uri="{BB962C8B-B14F-4D97-AF65-F5344CB8AC3E}">
        <p14:creationId xmlns:p14="http://schemas.microsoft.com/office/powerpoint/2010/main" val="37602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1B28-B8DC-475A-BDFA-56DFFF6A3687}"/>
              </a:ext>
            </a:extLst>
          </p:cNvPr>
          <p:cNvSpPr>
            <a:spLocks noGrp="1"/>
          </p:cNvSpPr>
          <p:nvPr>
            <p:ph type="title"/>
          </p:nvPr>
        </p:nvSpPr>
        <p:spPr/>
        <p:txBody>
          <a:bodyPr/>
          <a:lstStyle/>
          <a:p>
            <a:r>
              <a:rPr kumimoji="1" lang="ja-JP" altLang="en-US" dirty="0"/>
              <a:t>誰？</a:t>
            </a:r>
          </a:p>
        </p:txBody>
      </p:sp>
      <p:sp>
        <p:nvSpPr>
          <p:cNvPr id="3" name="コンテンツ プレースホルダー 2">
            <a:extLst>
              <a:ext uri="{FF2B5EF4-FFF2-40B4-BE49-F238E27FC236}">
                <a16:creationId xmlns:a16="http://schemas.microsoft.com/office/drawing/2014/main" id="{2D93AD9A-2319-4E87-BDB0-B7FF46FD57DD}"/>
              </a:ext>
            </a:extLst>
          </p:cNvPr>
          <p:cNvSpPr>
            <a:spLocks noGrp="1"/>
          </p:cNvSpPr>
          <p:nvPr>
            <p:ph idx="1"/>
          </p:nvPr>
        </p:nvSpPr>
        <p:spPr>
          <a:xfrm>
            <a:off x="838200" y="1825624"/>
            <a:ext cx="10515600" cy="5032375"/>
          </a:xfrm>
        </p:spPr>
        <p:txBody>
          <a:bodyPr>
            <a:normAutofit/>
          </a:bodyPr>
          <a:lstStyle/>
          <a:p>
            <a:r>
              <a:rPr lang="en-US" altLang="ja-JP" dirty="0" err="1"/>
              <a:t>TwitterID</a:t>
            </a:r>
            <a:r>
              <a:rPr lang="en-US" altLang="ja-JP" dirty="0"/>
              <a:t> == </a:t>
            </a:r>
            <a:r>
              <a:rPr lang="en-US" altLang="ja-JP" dirty="0" err="1"/>
              <a:t>MstdnID</a:t>
            </a:r>
            <a:r>
              <a:rPr lang="en-US" altLang="ja-JP" dirty="0"/>
              <a:t> == @0_u0</a:t>
            </a:r>
          </a:p>
          <a:p>
            <a:r>
              <a:rPr lang="en-US" altLang="ja-JP" dirty="0"/>
              <a:t>Data Analyst(</a:t>
            </a:r>
            <a:r>
              <a:rPr lang="ja-JP" altLang="en-US" dirty="0"/>
              <a:t>表の顔</a:t>
            </a:r>
            <a:r>
              <a:rPr lang="en-US" altLang="ja-JP" dirty="0"/>
              <a:t>)</a:t>
            </a:r>
          </a:p>
          <a:p>
            <a:pPr lvl="1"/>
            <a:r>
              <a:rPr lang="ja-JP" altLang="en-US" dirty="0"/>
              <a:t>コードを書く「わからないけどすごいことしてる」人</a:t>
            </a:r>
            <a:r>
              <a:rPr lang="en-US" altLang="ja-JP" dirty="0"/>
              <a:t>(</a:t>
            </a:r>
            <a:r>
              <a:rPr lang="ja-JP" altLang="en-US" dirty="0"/>
              <a:t>社内評価</a:t>
            </a:r>
            <a:r>
              <a:rPr lang="en-US" altLang="ja-JP" dirty="0"/>
              <a:t>)</a:t>
            </a:r>
          </a:p>
          <a:p>
            <a:pPr lvl="1"/>
            <a:r>
              <a:rPr lang="ja-JP" altLang="en-US" dirty="0"/>
              <a:t>あまりすごくない</a:t>
            </a:r>
            <a:r>
              <a:rPr lang="en-US" altLang="ja-JP" dirty="0"/>
              <a:t>(</a:t>
            </a:r>
            <a:r>
              <a:rPr lang="ja-JP" altLang="en-US" dirty="0"/>
              <a:t>自己評価</a:t>
            </a:r>
            <a:r>
              <a:rPr lang="en-US" altLang="ja-JP" dirty="0"/>
              <a:t>)</a:t>
            </a:r>
          </a:p>
          <a:p>
            <a:endParaRPr lang="en-US" altLang="ja-JP" dirty="0"/>
          </a:p>
          <a:p>
            <a:r>
              <a:rPr lang="ja-JP" altLang="en-US" dirty="0"/>
              <a:t>データ野郎</a:t>
            </a:r>
            <a:r>
              <a:rPr lang="en-US" altLang="ja-JP" dirty="0"/>
              <a:t>(</a:t>
            </a:r>
            <a:r>
              <a:rPr lang="ja-JP" altLang="en-US" dirty="0"/>
              <a:t>裏の顔</a:t>
            </a:r>
            <a:r>
              <a:rPr lang="en-US" altLang="ja-JP" dirty="0"/>
              <a:t>)</a:t>
            </a:r>
          </a:p>
          <a:p>
            <a:pPr lvl="1"/>
            <a:r>
              <a:rPr lang="en-US" altLang="ja-JP" dirty="0" err="1"/>
              <a:t>kaggle</a:t>
            </a:r>
            <a:r>
              <a:rPr lang="ja-JP" altLang="en-US" dirty="0"/>
              <a:t>やったり</a:t>
            </a:r>
            <a:r>
              <a:rPr lang="en-US" altLang="ja-JP" dirty="0"/>
              <a:t>SIGNATE</a:t>
            </a:r>
            <a:r>
              <a:rPr lang="ja-JP" altLang="en-US" dirty="0"/>
              <a:t>やったり</a:t>
            </a:r>
            <a:endParaRPr lang="en-US" altLang="ja-JP" dirty="0"/>
          </a:p>
          <a:p>
            <a:pPr lvl="1"/>
            <a:r>
              <a:rPr lang="ja-JP" altLang="en-US" dirty="0"/>
              <a:t>ぶっちゃ</a:t>
            </a:r>
            <a:r>
              <a:rPr lang="ja-JP" altLang="en-US" dirty="0" err="1"/>
              <a:t>け</a:t>
            </a:r>
            <a:r>
              <a:rPr lang="ja-JP" altLang="en-US" dirty="0"/>
              <a:t>開発とかしたい</a:t>
            </a:r>
            <a:endParaRPr lang="en-US" altLang="ja-JP" dirty="0"/>
          </a:p>
          <a:p>
            <a:pPr lvl="1"/>
            <a:r>
              <a:rPr lang="ja-JP" altLang="en-US" dirty="0"/>
              <a:t>エンジニアリングもしたい</a:t>
            </a:r>
            <a:endParaRPr lang="en-US" altLang="ja-JP" dirty="0"/>
          </a:p>
          <a:p>
            <a:pPr lvl="1"/>
            <a:r>
              <a:rPr lang="ja-JP" altLang="en-US" dirty="0">
                <a:solidFill>
                  <a:schemeClr val="tx1">
                    <a:lumMod val="50000"/>
                    <a:lumOff val="50000"/>
                  </a:schemeClr>
                </a:solidFill>
              </a:rPr>
              <a:t>勉強させてくれる場所も募集してます</a:t>
            </a:r>
            <a:endParaRPr lang="en-US" altLang="ja-JP" dirty="0">
              <a:solidFill>
                <a:schemeClr val="tx1">
                  <a:lumMod val="50000"/>
                  <a:lumOff val="50000"/>
                </a:schemeClr>
              </a:solidFill>
            </a:endParaRPr>
          </a:p>
        </p:txBody>
      </p:sp>
      <p:pic>
        <p:nvPicPr>
          <p:cNvPr id="4" name="図 3">
            <a:extLst>
              <a:ext uri="{FF2B5EF4-FFF2-40B4-BE49-F238E27FC236}">
                <a16:creationId xmlns:a16="http://schemas.microsoft.com/office/drawing/2014/main" id="{3A9872E7-5A6C-4AC4-89D0-D3607E8A8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430" y="3630430"/>
            <a:ext cx="3227570" cy="32275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68655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7" name="コンテンツ プレースホルダー 6">
            <a:extLst>
              <a:ext uri="{FF2B5EF4-FFF2-40B4-BE49-F238E27FC236}">
                <a16:creationId xmlns:a16="http://schemas.microsoft.com/office/drawing/2014/main" id="{6EF17B85-83E9-49CF-9F46-F9115E74B2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937" y="3088998"/>
            <a:ext cx="7061569" cy="680003"/>
          </a:xfrm>
        </p:spPr>
      </p:pic>
    </p:spTree>
    <p:extLst>
      <p:ext uri="{BB962C8B-B14F-4D97-AF65-F5344CB8AC3E}">
        <p14:creationId xmlns:p14="http://schemas.microsoft.com/office/powerpoint/2010/main" val="29139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9" name="コンテンツ プレースホルダー 8">
            <a:extLst>
              <a:ext uri="{FF2B5EF4-FFF2-40B4-BE49-F238E27FC236}">
                <a16:creationId xmlns:a16="http://schemas.microsoft.com/office/drawing/2014/main" id="{EFCA42DA-B22A-47F7-8CDB-BA7B2311AE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237"/>
          <a:stretch/>
        </p:blipFill>
        <p:spPr>
          <a:xfrm>
            <a:off x="2228144" y="1825625"/>
            <a:ext cx="7330635" cy="4351338"/>
          </a:xfrm>
        </p:spPr>
      </p:pic>
    </p:spTree>
    <p:extLst>
      <p:ext uri="{BB962C8B-B14F-4D97-AF65-F5344CB8AC3E}">
        <p14:creationId xmlns:p14="http://schemas.microsoft.com/office/powerpoint/2010/main" val="2203226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D4D5D-9FF4-4822-A24F-ED346243DED9}"/>
              </a:ext>
            </a:extLst>
          </p:cNvPr>
          <p:cNvSpPr>
            <a:spLocks noGrp="1"/>
          </p:cNvSpPr>
          <p:nvPr>
            <p:ph type="title"/>
          </p:nvPr>
        </p:nvSpPr>
        <p:spPr/>
        <p:txBody>
          <a:bodyPr/>
          <a:lstStyle/>
          <a:p>
            <a:r>
              <a:rPr kumimoji="1" lang="ja-JP" altLang="en-US" dirty="0"/>
              <a:t>初心者セッション</a:t>
            </a:r>
            <a:r>
              <a:rPr kumimoji="1" lang="en-US" altLang="ja-JP" dirty="0"/>
              <a:t>(</a:t>
            </a:r>
            <a:r>
              <a:rPr kumimoji="1" lang="ja-JP" altLang="en-US" dirty="0"/>
              <a:t>超基礎</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384ED668-F44F-4E8D-B1E2-D6D4412EF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3361" y="3429000"/>
            <a:ext cx="6785278" cy="674441"/>
          </a:xfrm>
        </p:spPr>
      </p:pic>
    </p:spTree>
    <p:extLst>
      <p:ext uri="{BB962C8B-B14F-4D97-AF65-F5344CB8AC3E}">
        <p14:creationId xmlns:p14="http://schemas.microsoft.com/office/powerpoint/2010/main" val="95849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できましたか？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60165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a:xfrm>
            <a:off x="0" y="1122363"/>
            <a:ext cx="12192000" cy="2387600"/>
          </a:xfrm>
        </p:spPr>
        <p:txBody>
          <a:bodyPr/>
          <a:lstStyle/>
          <a:p>
            <a:r>
              <a:rPr kumimoji="1" lang="ja-JP" altLang="en-US" dirty="0"/>
              <a:t>で　き　ま　し　た　ね　？　</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4387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R ver. 1.0.0</a:t>
            </a:r>
            <a:endParaRPr kumimoji="1" lang="ja-JP" altLang="en-US" dirty="0"/>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en-US" altLang="ja-JP" dirty="0"/>
              <a:t>2000</a:t>
            </a:r>
            <a:r>
              <a:rPr lang="ja-JP" altLang="en-US" dirty="0"/>
              <a:t>年</a:t>
            </a:r>
            <a:r>
              <a:rPr lang="en-US" altLang="ja-JP" dirty="0"/>
              <a:t>2</a:t>
            </a:r>
            <a:r>
              <a:rPr lang="ja-JP" altLang="en-US" dirty="0"/>
              <a:t>月リリース</a:t>
            </a:r>
            <a:endParaRPr lang="en-US" altLang="ja-JP" dirty="0"/>
          </a:p>
          <a:p>
            <a:pPr lvl="1"/>
            <a:r>
              <a:rPr lang="en-US" altLang="ja-JP" dirty="0"/>
              <a:t>Hadley(</a:t>
            </a:r>
            <a:r>
              <a:rPr lang="ja-JP" altLang="en-US" dirty="0"/>
              <a:t>宇宙を作った神</a:t>
            </a:r>
            <a:r>
              <a:rPr lang="en-US" altLang="ja-JP" dirty="0"/>
              <a:t>)</a:t>
            </a:r>
            <a:r>
              <a:rPr lang="ja-JP" altLang="en-US" dirty="0"/>
              <a:t>が</a:t>
            </a:r>
            <a:r>
              <a:rPr lang="en-US" altLang="ja-JP" dirty="0"/>
              <a:t>R</a:t>
            </a:r>
            <a:r>
              <a:rPr lang="ja-JP" altLang="en-US" dirty="0"/>
              <a:t>と出会う→</a:t>
            </a:r>
            <a:r>
              <a:rPr lang="en-US" altLang="ja-JP" dirty="0"/>
              <a:t>2002</a:t>
            </a:r>
            <a:r>
              <a:rPr lang="ja-JP" altLang="en-US" dirty="0"/>
              <a:t>年頃</a:t>
            </a:r>
            <a:r>
              <a:rPr lang="en-US" altLang="ja-JP" dirty="0"/>
              <a:t>※</a:t>
            </a:r>
          </a:p>
          <a:p>
            <a:pPr lvl="2"/>
            <a:r>
              <a:rPr lang="en-US" altLang="ja-JP" dirty="0"/>
              <a:t>※)</a:t>
            </a:r>
            <a:r>
              <a:rPr lang="ja-JP" altLang="en-US" dirty="0"/>
              <a:t>ソースは以下</a:t>
            </a:r>
            <a:r>
              <a:rPr lang="en-US" altLang="ja-JP" dirty="0"/>
              <a:t>(2019/01/11</a:t>
            </a:r>
            <a:r>
              <a:rPr lang="ja-JP" altLang="en-US" dirty="0"/>
              <a:t>取得</a:t>
            </a:r>
            <a:r>
              <a:rPr lang="en-US" altLang="ja-JP" dirty="0"/>
              <a:t>)</a:t>
            </a:r>
          </a:p>
          <a:p>
            <a:pPr marL="1371600" lvl="3" indent="0">
              <a:buNone/>
            </a:pPr>
            <a:r>
              <a:rPr lang="ja-JP" altLang="en-US" dirty="0"/>
              <a:t>統計言語 「</a:t>
            </a:r>
            <a:r>
              <a:rPr lang="en-US" altLang="ja-JP" dirty="0"/>
              <a:t>R</a:t>
            </a:r>
            <a:r>
              <a:rPr lang="ja-JP" altLang="en-US" dirty="0"/>
              <a:t>」の神はなぜ無償で貢献したのか オープンコミュニティで活躍する“新人類”の誕生</a:t>
            </a:r>
            <a:endParaRPr lang="en-US" altLang="ja-JP" dirty="0"/>
          </a:p>
          <a:p>
            <a:pPr lvl="3"/>
            <a:r>
              <a:rPr lang="en-US" altLang="ja-JP" dirty="0">
                <a:hlinkClick r:id="rId2"/>
              </a:rPr>
              <a:t>https://business.nikkeibp.co.jp/atcl/report/16/122700258/010900004/</a:t>
            </a:r>
            <a:endParaRPr lang="en-US" altLang="ja-JP" dirty="0"/>
          </a:p>
          <a:p>
            <a:pPr lvl="1"/>
            <a:r>
              <a:rPr lang="en-US" altLang="ja-JP" dirty="0"/>
              <a:t>2002</a:t>
            </a:r>
            <a:r>
              <a:rPr lang="ja-JP" altLang="en-US" dirty="0"/>
              <a:t>年にはすでに</a:t>
            </a:r>
            <a:r>
              <a:rPr lang="en-US" altLang="ja-JP" dirty="0"/>
              <a:t>1.4.1(1</a:t>
            </a:r>
            <a:r>
              <a:rPr lang="ja-JP" altLang="en-US" dirty="0"/>
              <a:t>月</a:t>
            </a:r>
            <a:r>
              <a:rPr lang="en-US" altLang="ja-JP" dirty="0"/>
              <a:t>)</a:t>
            </a:r>
            <a:r>
              <a:rPr lang="ja-JP" altLang="en-US" dirty="0" err="1"/>
              <a:t>，</a:t>
            </a:r>
            <a:r>
              <a:rPr lang="en-US" altLang="ja-JP" dirty="0"/>
              <a:t>1.5.1(6</a:t>
            </a:r>
            <a:r>
              <a:rPr lang="ja-JP" altLang="en-US" dirty="0"/>
              <a:t>月</a:t>
            </a:r>
            <a:r>
              <a:rPr lang="en-US" altLang="ja-JP" dirty="0"/>
              <a:t>)</a:t>
            </a:r>
            <a:r>
              <a:rPr lang="ja-JP" altLang="en-US" dirty="0" err="1"/>
              <a:t>がリ</a:t>
            </a:r>
            <a:r>
              <a:rPr lang="ja-JP" altLang="en-US" dirty="0"/>
              <a:t>リース</a:t>
            </a:r>
            <a:endParaRPr lang="en-US" altLang="ja-JP" dirty="0"/>
          </a:p>
          <a:p>
            <a:r>
              <a:rPr lang="ja-JP" altLang="en-US" dirty="0"/>
              <a:t>実質旧約聖書</a:t>
            </a:r>
            <a:r>
              <a:rPr lang="en-US" altLang="ja-JP" dirty="0"/>
              <a:t>(?)</a:t>
            </a:r>
          </a:p>
          <a:p>
            <a:r>
              <a:rPr lang="ja-JP" altLang="en-US" dirty="0"/>
              <a:t>実質欠史八代</a:t>
            </a:r>
            <a:r>
              <a:rPr lang="en-US" altLang="ja-JP" dirty="0"/>
              <a:t>(??)</a:t>
            </a:r>
          </a:p>
          <a:p>
            <a:r>
              <a:rPr lang="ja-JP" altLang="en-US" dirty="0"/>
              <a:t>実質前</a:t>
            </a:r>
            <a:r>
              <a:rPr lang="en-US" altLang="ja-JP" dirty="0"/>
              <a:t>1200</a:t>
            </a:r>
            <a:r>
              <a:rPr lang="ja-JP" altLang="en-US" dirty="0"/>
              <a:t>年のカタストロフ</a:t>
            </a:r>
            <a:r>
              <a:rPr lang="en-US" altLang="ja-JP" dirty="0"/>
              <a:t>(???)</a:t>
            </a:r>
          </a:p>
        </p:txBody>
      </p:sp>
    </p:spTree>
    <p:extLst>
      <p:ext uri="{BB962C8B-B14F-4D97-AF65-F5344CB8AC3E}">
        <p14:creationId xmlns:p14="http://schemas.microsoft.com/office/powerpoint/2010/main" val="187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pct80">
          <a:fgClr>
            <a:schemeClr val="accent6"/>
          </a:fgClr>
          <a:bgClr>
            <a:schemeClr val="bg1"/>
          </a:bgClr>
        </a:patt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a:xfrm>
            <a:off x="0" y="1122363"/>
            <a:ext cx="12192000" cy="2387600"/>
          </a:xfrm>
        </p:spPr>
        <p:txBody>
          <a:bodyPr>
            <a:normAutofit/>
          </a:bodyPr>
          <a:lstStyle/>
          <a:p>
            <a:r>
              <a:rPr kumimoji="1" lang="ja-JP" altLang="en-US" sz="2800" dirty="0">
                <a:solidFill>
                  <a:schemeClr val="bg1"/>
                </a:solidFill>
                <a:latin typeface="HGP明朝B" panose="02020800000000000000" pitchFamily="18" charset="-128"/>
                <a:ea typeface="HGP明朝B" panose="02020800000000000000" pitchFamily="18" charset="-128"/>
              </a:rPr>
              <a:t>眺 め て み る</a:t>
            </a:r>
          </a:p>
        </p:txBody>
      </p:sp>
    </p:spTree>
    <p:extLst>
      <p:ext uri="{BB962C8B-B14F-4D97-AF65-F5344CB8AC3E}">
        <p14:creationId xmlns:p14="http://schemas.microsoft.com/office/powerpoint/2010/main" val="3142565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R </a:t>
            </a:r>
            <a:r>
              <a:rPr lang="en-US" altLang="ja-JP" dirty="0" err="1"/>
              <a:t>ver</a:t>
            </a:r>
            <a:r>
              <a:rPr lang="en-US" altLang="ja-JP" dirty="0"/>
              <a:t> 1.0.0</a:t>
            </a:r>
            <a:endParaRPr kumimoji="1" lang="ja-JP" altLang="en-US" dirty="0"/>
          </a:p>
        </p:txBody>
      </p:sp>
      <p:pic>
        <p:nvPicPr>
          <p:cNvPr id="6" name="図 5">
            <a:extLst>
              <a:ext uri="{FF2B5EF4-FFF2-40B4-BE49-F238E27FC236}">
                <a16:creationId xmlns:a16="http://schemas.microsoft.com/office/drawing/2014/main" id="{EB27D10A-61BE-4DEC-89D8-5EF5372EE924}"/>
              </a:ext>
            </a:extLst>
          </p:cNvPr>
          <p:cNvPicPr>
            <a:picLocks noChangeAspect="1"/>
          </p:cNvPicPr>
          <p:nvPr/>
        </p:nvPicPr>
        <p:blipFill rotWithShape="1">
          <a:blip r:embed="rId2"/>
          <a:srcRect r="5120"/>
          <a:stretch/>
        </p:blipFill>
        <p:spPr>
          <a:xfrm>
            <a:off x="1670424" y="1514101"/>
            <a:ext cx="8397931" cy="4978773"/>
          </a:xfrm>
          <a:prstGeom prst="rect">
            <a:avLst/>
          </a:prstGeom>
        </p:spPr>
      </p:pic>
    </p:spTree>
    <p:extLst>
      <p:ext uri="{BB962C8B-B14F-4D97-AF65-F5344CB8AC3E}">
        <p14:creationId xmlns:p14="http://schemas.microsoft.com/office/powerpoint/2010/main" val="204148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lang="en-US" altLang="ja-JP" dirty="0"/>
              <a:t>【</a:t>
            </a:r>
            <a:r>
              <a:rPr lang="ja-JP" altLang="en-US" dirty="0"/>
              <a:t>参考</a:t>
            </a:r>
            <a:r>
              <a:rPr lang="en-US" altLang="ja-JP" dirty="0"/>
              <a:t>】R ver. 3.5.2</a:t>
            </a:r>
            <a:endParaRPr kumimoji="1" lang="ja-JP" altLang="en-US" dirty="0"/>
          </a:p>
        </p:txBody>
      </p:sp>
      <p:pic>
        <p:nvPicPr>
          <p:cNvPr id="5" name="コンテンツ プレースホルダー 4">
            <a:extLst>
              <a:ext uri="{FF2B5EF4-FFF2-40B4-BE49-F238E27FC236}">
                <a16:creationId xmlns:a16="http://schemas.microsoft.com/office/drawing/2014/main" id="{56954986-899C-4C1C-80EA-016A9AAEAE67}"/>
              </a:ext>
            </a:extLst>
          </p:cNvPr>
          <p:cNvPicPr>
            <a:picLocks noGrp="1" noChangeAspect="1"/>
          </p:cNvPicPr>
          <p:nvPr>
            <p:ph idx="1"/>
          </p:nvPr>
        </p:nvPicPr>
        <p:blipFill rotWithShape="1">
          <a:blip r:embed="rId2"/>
          <a:srcRect r="5482"/>
          <a:stretch/>
        </p:blipFill>
        <p:spPr>
          <a:xfrm>
            <a:off x="1670424" y="1514102"/>
            <a:ext cx="8365942" cy="4978773"/>
          </a:xfrm>
          <a:prstGeom prst="rect">
            <a:avLst/>
          </a:prstGeom>
        </p:spPr>
      </p:pic>
    </p:spTree>
    <p:extLst>
      <p:ext uri="{BB962C8B-B14F-4D97-AF65-F5344CB8AC3E}">
        <p14:creationId xmlns:p14="http://schemas.microsoft.com/office/powerpoint/2010/main" val="3782703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kumimoji="1" lang="en-US" altLang="ja-JP" dirty="0"/>
              <a:t>R ver. 1.0.0</a:t>
            </a:r>
            <a:endParaRPr kumimoji="1" lang="ja-JP" altLang="en-US" dirty="0"/>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ja-JP" altLang="en-US" dirty="0"/>
              <a:t>日本語版はない</a:t>
            </a:r>
            <a:r>
              <a:rPr lang="en-US" altLang="ja-JP" dirty="0"/>
              <a:t>(</a:t>
            </a:r>
            <a:r>
              <a:rPr lang="ja-JP" altLang="en-US" dirty="0"/>
              <a:t>あたりまえ</a:t>
            </a:r>
            <a:r>
              <a:rPr lang="en-US" altLang="ja-JP" dirty="0"/>
              <a:t>)</a:t>
            </a:r>
          </a:p>
          <a:p>
            <a:pPr lvl="1"/>
            <a:r>
              <a:rPr lang="ja-JP" altLang="en-US" dirty="0"/>
              <a:t>日本語</a:t>
            </a:r>
            <a:r>
              <a:rPr lang="en-US" altLang="ja-JP" dirty="0"/>
              <a:t>(</a:t>
            </a:r>
            <a:r>
              <a:rPr lang="ja-JP" altLang="en-US" dirty="0"/>
              <a:t>マルチバイト文字</a:t>
            </a:r>
            <a:r>
              <a:rPr lang="en-US" altLang="ja-JP" dirty="0"/>
              <a:t>)</a:t>
            </a:r>
            <a:r>
              <a:rPr lang="ja-JP" altLang="en-US" dirty="0"/>
              <a:t>を入力すると強制終了する</a:t>
            </a:r>
            <a:endParaRPr lang="en-US" altLang="ja-JP" dirty="0"/>
          </a:p>
          <a:p>
            <a:r>
              <a:rPr lang="en-US" altLang="ja-JP" dirty="0"/>
              <a:t>GUI</a:t>
            </a:r>
            <a:r>
              <a:rPr lang="ja-JP" altLang="en-US" dirty="0"/>
              <a:t>上でスクリプトを書けない</a:t>
            </a:r>
            <a:r>
              <a:rPr lang="en-US" altLang="ja-JP" dirty="0"/>
              <a:t>(</a:t>
            </a:r>
            <a:r>
              <a:rPr lang="ja-JP" altLang="en-US" dirty="0"/>
              <a:t>コンソール直打ち</a:t>
            </a:r>
            <a:r>
              <a:rPr lang="en-US" altLang="ja-JP" dirty="0"/>
              <a:t>)</a:t>
            </a:r>
          </a:p>
          <a:p>
            <a:endParaRPr lang="en-US" altLang="ja-JP" dirty="0"/>
          </a:p>
          <a:p>
            <a:r>
              <a:rPr lang="ja-JP" altLang="en-US" dirty="0"/>
              <a:t>今ある関数が</a:t>
            </a:r>
            <a:r>
              <a:rPr lang="en-US" altLang="ja-JP" dirty="0"/>
              <a:t>(</a:t>
            </a:r>
            <a:r>
              <a:rPr lang="ja-JP" altLang="en-US" dirty="0"/>
              <a:t>一部</a:t>
            </a:r>
            <a:r>
              <a:rPr lang="en-US" altLang="ja-JP" dirty="0"/>
              <a:t>)</a:t>
            </a:r>
            <a:r>
              <a:rPr lang="ja-JP" altLang="en-US" dirty="0"/>
              <a:t>存在しない</a:t>
            </a:r>
            <a:endParaRPr lang="en-US" altLang="ja-JP" dirty="0"/>
          </a:p>
          <a:p>
            <a:pPr lvl="1"/>
            <a:r>
              <a:rPr lang="en-US" altLang="ja-JP" dirty="0"/>
              <a:t>log1p()</a:t>
            </a:r>
            <a:r>
              <a:rPr lang="ja-JP" altLang="en-US" dirty="0"/>
              <a:t>はある</a:t>
            </a:r>
            <a:endParaRPr lang="en-US" altLang="ja-JP" dirty="0"/>
          </a:p>
          <a:p>
            <a:pPr lvl="1"/>
            <a:r>
              <a:rPr lang="en-US" altLang="ja-JP" dirty="0"/>
              <a:t>expm1()</a:t>
            </a:r>
            <a:r>
              <a:rPr lang="ja-JP" altLang="en-US" dirty="0"/>
              <a:t>はない</a:t>
            </a:r>
            <a:endParaRPr lang="en-US" altLang="ja-JP" dirty="0"/>
          </a:p>
          <a:p>
            <a:pPr lvl="1"/>
            <a:r>
              <a:rPr lang="en-US" altLang="ja-JP" dirty="0"/>
              <a:t>head/tail </a:t>
            </a:r>
            <a:r>
              <a:rPr lang="ja-JP" altLang="en-US" dirty="0"/>
              <a:t>もない</a:t>
            </a:r>
            <a:endParaRPr lang="en-US" altLang="ja-JP" dirty="0"/>
          </a:p>
        </p:txBody>
      </p:sp>
      <p:pic>
        <p:nvPicPr>
          <p:cNvPr id="5" name="図 4">
            <a:extLst>
              <a:ext uri="{FF2B5EF4-FFF2-40B4-BE49-F238E27FC236}">
                <a16:creationId xmlns:a16="http://schemas.microsoft.com/office/drawing/2014/main" id="{EF05D202-9D46-4F57-A42C-B53204CF4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899" y="3419523"/>
            <a:ext cx="5269474" cy="2901804"/>
          </a:xfrm>
          <a:prstGeom prst="rect">
            <a:avLst/>
          </a:prstGeom>
        </p:spPr>
      </p:pic>
    </p:spTree>
    <p:extLst>
      <p:ext uri="{BB962C8B-B14F-4D97-AF65-F5344CB8AC3E}">
        <p14:creationId xmlns:p14="http://schemas.microsoft.com/office/powerpoint/2010/main" val="313899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1B28-B8DC-475A-BDFA-56DFFF6A3687}"/>
              </a:ext>
            </a:extLst>
          </p:cNvPr>
          <p:cNvSpPr>
            <a:spLocks noGrp="1"/>
          </p:cNvSpPr>
          <p:nvPr>
            <p:ph type="title"/>
          </p:nvPr>
        </p:nvSpPr>
        <p:spPr/>
        <p:txBody>
          <a:bodyPr/>
          <a:lstStyle/>
          <a:p>
            <a:r>
              <a:rPr kumimoji="1" lang="en-US" altLang="ja-JP" dirty="0"/>
              <a:t>【</a:t>
            </a:r>
            <a:r>
              <a:rPr kumimoji="1" lang="ja-JP" altLang="en-US" dirty="0"/>
              <a:t>時間稼ぎ</a:t>
            </a:r>
            <a:r>
              <a:rPr kumimoji="1" lang="en-US" altLang="ja-JP" dirty="0"/>
              <a:t>】The history of R</a:t>
            </a:r>
            <a:endParaRPr kumimoji="1" lang="ja-JP" altLang="en-US" dirty="0"/>
          </a:p>
        </p:txBody>
      </p:sp>
      <p:sp>
        <p:nvSpPr>
          <p:cNvPr id="3" name="コンテンツ プレースホルダー 2">
            <a:extLst>
              <a:ext uri="{FF2B5EF4-FFF2-40B4-BE49-F238E27FC236}">
                <a16:creationId xmlns:a16="http://schemas.microsoft.com/office/drawing/2014/main" id="{2D93AD9A-2319-4E87-BDB0-B7FF46FD57DD}"/>
              </a:ext>
            </a:extLst>
          </p:cNvPr>
          <p:cNvSpPr>
            <a:spLocks noGrp="1"/>
          </p:cNvSpPr>
          <p:nvPr>
            <p:ph idx="1"/>
          </p:nvPr>
        </p:nvSpPr>
        <p:spPr>
          <a:xfrm>
            <a:off x="838200" y="1825625"/>
            <a:ext cx="10515600" cy="4339506"/>
          </a:xfrm>
        </p:spPr>
        <p:txBody>
          <a:bodyPr>
            <a:normAutofit/>
          </a:bodyPr>
          <a:lstStyle/>
          <a:p>
            <a:r>
              <a:rPr lang="en-US" altLang="ja-JP" dirty="0"/>
              <a:t>1993</a:t>
            </a:r>
            <a:r>
              <a:rPr lang="ja-JP" altLang="en-US" dirty="0"/>
              <a:t>年</a:t>
            </a:r>
            <a:r>
              <a:rPr lang="en-US" altLang="ja-JP" dirty="0"/>
              <a:t>:</a:t>
            </a:r>
            <a:r>
              <a:rPr lang="ja-JP" altLang="en-US" dirty="0"/>
              <a:t> アルファ版</a:t>
            </a:r>
            <a:r>
              <a:rPr lang="en-US" altLang="ja-JP" dirty="0"/>
              <a:t>(</a:t>
            </a:r>
            <a:r>
              <a:rPr lang="ja-JP" altLang="en-US" dirty="0"/>
              <a:t>ここから数えると</a:t>
            </a:r>
            <a:r>
              <a:rPr lang="en-US" altLang="ja-JP" dirty="0"/>
              <a:t>25</a:t>
            </a:r>
            <a:r>
              <a:rPr lang="ja-JP" altLang="en-US" dirty="0"/>
              <a:t>年</a:t>
            </a:r>
            <a:r>
              <a:rPr lang="en-US" altLang="ja-JP" dirty="0"/>
              <a:t>)</a:t>
            </a:r>
          </a:p>
          <a:p>
            <a:pPr lvl="1"/>
            <a:r>
              <a:rPr lang="ja-JP" altLang="en-US" dirty="0"/>
              <a:t>きぬいとも人生</a:t>
            </a:r>
            <a:r>
              <a:rPr lang="en-US" altLang="ja-JP" dirty="0"/>
              <a:t>25</a:t>
            </a:r>
            <a:r>
              <a:rPr lang="ja-JP" altLang="en-US" dirty="0"/>
              <a:t>年目</a:t>
            </a:r>
            <a:endParaRPr lang="en-US" altLang="ja-JP" dirty="0"/>
          </a:p>
          <a:p>
            <a:r>
              <a:rPr lang="en-US" altLang="ja-JP" dirty="0"/>
              <a:t>2000</a:t>
            </a:r>
            <a:r>
              <a:rPr lang="ja-JP" altLang="en-US" dirty="0"/>
              <a:t>年</a:t>
            </a:r>
            <a:r>
              <a:rPr lang="en-US" altLang="ja-JP" dirty="0"/>
              <a:t>2</a:t>
            </a:r>
            <a:r>
              <a:rPr lang="ja-JP" altLang="en-US" dirty="0"/>
              <a:t>月</a:t>
            </a:r>
            <a:r>
              <a:rPr lang="en-US" altLang="ja-JP" dirty="0"/>
              <a:t>:</a:t>
            </a:r>
            <a:r>
              <a:rPr lang="ja-JP" altLang="en-US" dirty="0"/>
              <a:t> </a:t>
            </a:r>
            <a:r>
              <a:rPr lang="en-US" altLang="ja-JP" dirty="0"/>
              <a:t>version 1.0.0</a:t>
            </a:r>
            <a:r>
              <a:rPr lang="ja-JP" altLang="en-US" dirty="0"/>
              <a:t>リリース</a:t>
            </a:r>
            <a:endParaRPr lang="en-US" altLang="ja-JP" dirty="0"/>
          </a:p>
          <a:p>
            <a:pPr lvl="1"/>
            <a:r>
              <a:rPr lang="en-US" altLang="ja-JP" dirty="0"/>
              <a:t>2020</a:t>
            </a:r>
            <a:r>
              <a:rPr lang="ja-JP" altLang="en-US" dirty="0"/>
              <a:t>年で正式リリースから</a:t>
            </a:r>
            <a:r>
              <a:rPr lang="en-US" altLang="ja-JP" dirty="0"/>
              <a:t>20</a:t>
            </a:r>
            <a:r>
              <a:rPr lang="ja-JP" altLang="en-US" dirty="0"/>
              <a:t>年</a:t>
            </a:r>
            <a:endParaRPr lang="en-US" altLang="ja-JP" dirty="0"/>
          </a:p>
          <a:p>
            <a:pPr lvl="1"/>
            <a:r>
              <a:rPr lang="ja-JP" altLang="en-US" dirty="0"/>
              <a:t>きぬいとも教育</a:t>
            </a:r>
            <a:r>
              <a:rPr lang="en-US" altLang="ja-JP" dirty="0" err="1"/>
              <a:t>ver</a:t>
            </a:r>
            <a:r>
              <a:rPr lang="en-US" altLang="ja-JP" dirty="0"/>
              <a:t> 1.0.0(</a:t>
            </a:r>
            <a:r>
              <a:rPr lang="ja-JP" altLang="en-US" dirty="0"/>
              <a:t>小学校</a:t>
            </a:r>
            <a:r>
              <a:rPr lang="en-US" altLang="ja-JP" dirty="0"/>
              <a:t>)</a:t>
            </a:r>
            <a:r>
              <a:rPr lang="ja-JP" altLang="en-US" dirty="0"/>
              <a:t>から</a:t>
            </a:r>
            <a:r>
              <a:rPr lang="en-US" altLang="ja-JP" dirty="0"/>
              <a:t>20</a:t>
            </a:r>
            <a:r>
              <a:rPr lang="ja-JP" altLang="en-US" dirty="0"/>
              <a:t>年</a:t>
            </a:r>
            <a:r>
              <a:rPr lang="en-US" altLang="ja-JP" dirty="0"/>
              <a:t> </a:t>
            </a:r>
          </a:p>
          <a:p>
            <a:endParaRPr lang="en-US" altLang="ja-JP" dirty="0"/>
          </a:p>
          <a:p>
            <a:r>
              <a:rPr lang="en-US" altLang="ja-JP" dirty="0"/>
              <a:t>R</a:t>
            </a:r>
            <a:r>
              <a:rPr lang="ja-JP" altLang="en-US" dirty="0"/>
              <a:t> </a:t>
            </a:r>
            <a:r>
              <a:rPr lang="en-US" altLang="ja-JP" dirty="0"/>
              <a:t>=</a:t>
            </a:r>
            <a:r>
              <a:rPr lang="ja-JP" altLang="en-US" dirty="0"/>
              <a:t> </a:t>
            </a:r>
            <a:r>
              <a:rPr lang="ja-JP" altLang="en-US" dirty="0" err="1"/>
              <a:t>きぬ</a:t>
            </a:r>
            <a:r>
              <a:rPr lang="ja-JP" altLang="en-US" dirty="0"/>
              <a:t>いと説が微粒子レベルで存在している</a:t>
            </a:r>
            <a:r>
              <a:rPr lang="en-US" altLang="ja-JP" dirty="0"/>
              <a:t>……</a:t>
            </a:r>
            <a:r>
              <a:rPr lang="ja-JP" altLang="en-US" dirty="0"/>
              <a:t>？</a:t>
            </a:r>
            <a:endParaRPr lang="en-US" altLang="ja-JP" dirty="0"/>
          </a:p>
        </p:txBody>
      </p:sp>
    </p:spTree>
    <p:extLst>
      <p:ext uri="{BB962C8B-B14F-4D97-AF65-F5344CB8AC3E}">
        <p14:creationId xmlns:p14="http://schemas.microsoft.com/office/powerpoint/2010/main" val="14719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a:xfrm>
            <a:off x="1524000" y="1122363"/>
            <a:ext cx="9144000" cy="2387600"/>
          </a:xfrm>
        </p:spPr>
        <p:txBody>
          <a:bodyPr/>
          <a:lstStyle/>
          <a:p>
            <a:r>
              <a:rPr kumimoji="1" lang="ja-JP" altLang="en-US" dirty="0"/>
              <a:t>宇宙が生</a:t>
            </a:r>
            <a:r>
              <a:rPr lang="ja-JP" altLang="en-US" dirty="0"/>
              <a:t>まれる前の話</a:t>
            </a:r>
            <a:br>
              <a:rPr lang="en-US" altLang="ja-JP" dirty="0"/>
            </a:br>
            <a:r>
              <a:rPr lang="en-US" altLang="ja-JP" sz="4400" dirty="0">
                <a:solidFill>
                  <a:srgbClr val="FF0000"/>
                </a:solidFill>
              </a:rPr>
              <a:t>R</a:t>
            </a:r>
            <a:r>
              <a:rPr lang="ja-JP" altLang="en-US" sz="4400" dirty="0">
                <a:solidFill>
                  <a:srgbClr val="FF0000"/>
                </a:solidFill>
              </a:rPr>
              <a:t> </a:t>
            </a:r>
            <a:r>
              <a:rPr lang="en-US" altLang="ja-JP" sz="4400" dirty="0" err="1">
                <a:solidFill>
                  <a:srgbClr val="FF0000"/>
                </a:solidFill>
              </a:rPr>
              <a:t>ver</a:t>
            </a:r>
            <a:r>
              <a:rPr lang="en-US" altLang="ja-JP" sz="4400" dirty="0">
                <a:solidFill>
                  <a:srgbClr val="FF0000"/>
                </a:solidFill>
              </a:rPr>
              <a:t> 1.0.0</a:t>
            </a:r>
            <a:r>
              <a:rPr lang="ja-JP" altLang="en-US" sz="4400" dirty="0">
                <a:solidFill>
                  <a:srgbClr val="FF0000"/>
                </a:solidFill>
              </a:rPr>
              <a:t>で学ぶ関数</a:t>
            </a:r>
            <a:endParaRPr kumimoji="1" lang="ja-JP" altLang="en-US" dirty="0">
              <a:solidFill>
                <a:srgbClr val="FF0000"/>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23706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B1B39-C814-45F7-8A5C-6C7097477BA7}"/>
              </a:ext>
            </a:extLst>
          </p:cNvPr>
          <p:cNvSpPr>
            <a:spLocks noGrp="1"/>
          </p:cNvSpPr>
          <p:nvPr>
            <p:ph type="title"/>
          </p:nvPr>
        </p:nvSpPr>
        <p:spPr/>
        <p:txBody>
          <a:bodyPr/>
          <a:lstStyle/>
          <a:p>
            <a:r>
              <a:rPr kumimoji="1" lang="ja-JP" altLang="en-US" dirty="0"/>
              <a:t>というか</a:t>
            </a:r>
          </a:p>
        </p:txBody>
      </p:sp>
      <p:sp>
        <p:nvSpPr>
          <p:cNvPr id="3" name="コンテンツ プレースホルダー 2">
            <a:extLst>
              <a:ext uri="{FF2B5EF4-FFF2-40B4-BE49-F238E27FC236}">
                <a16:creationId xmlns:a16="http://schemas.microsoft.com/office/drawing/2014/main" id="{BB70305F-D437-4606-9BF5-45B3008DEE96}"/>
              </a:ext>
            </a:extLst>
          </p:cNvPr>
          <p:cNvSpPr>
            <a:spLocks noGrp="1"/>
          </p:cNvSpPr>
          <p:nvPr>
            <p:ph idx="1"/>
          </p:nvPr>
        </p:nvSpPr>
        <p:spPr/>
        <p:txBody>
          <a:bodyPr/>
          <a:lstStyle/>
          <a:p>
            <a:r>
              <a:rPr lang="ja-JP" altLang="en-US" dirty="0"/>
              <a:t>なんで関数？</a:t>
            </a:r>
            <a:endParaRPr lang="en-US" altLang="ja-JP" dirty="0"/>
          </a:p>
          <a:p>
            <a:pPr lvl="1"/>
            <a:r>
              <a:rPr lang="ja-JP" altLang="en-US" dirty="0"/>
              <a:t>現代は関数を </a:t>
            </a:r>
            <a:r>
              <a:rPr lang="en-US" altLang="ja-JP" dirty="0">
                <a:latin typeface="Consolas" panose="020B0609020204030204" pitchFamily="49" charset="0"/>
              </a:rPr>
              <a:t>%&gt;%</a:t>
            </a:r>
            <a:r>
              <a:rPr lang="en-US" altLang="ja-JP" dirty="0"/>
              <a:t> </a:t>
            </a:r>
            <a:r>
              <a:rPr lang="ja-JP" altLang="en-US" dirty="0"/>
              <a:t>でつなぐ宇宙</a:t>
            </a:r>
            <a:r>
              <a:rPr lang="en-US" altLang="ja-JP" dirty="0"/>
              <a:t>(</a:t>
            </a:r>
            <a:r>
              <a:rPr lang="ja-JP" altLang="en-US" dirty="0"/>
              <a:t>コスモ</a:t>
            </a:r>
            <a:r>
              <a:rPr lang="en-US" altLang="ja-JP" dirty="0"/>
              <a:t>)</a:t>
            </a:r>
          </a:p>
          <a:p>
            <a:pPr lvl="1"/>
            <a:r>
              <a:rPr lang="ja-JP" altLang="en-US" dirty="0"/>
              <a:t>基本は</a:t>
            </a:r>
            <a:r>
              <a:rPr lang="en-US" altLang="ja-JP" dirty="0">
                <a:latin typeface="Consolas" panose="020B0609020204030204" pitchFamily="49" charset="0"/>
              </a:rPr>
              <a:t>{</a:t>
            </a:r>
            <a:r>
              <a:rPr lang="en-US" altLang="ja-JP" dirty="0" err="1">
                <a:latin typeface="Consolas" panose="020B0609020204030204" pitchFamily="49" charset="0"/>
              </a:rPr>
              <a:t>dplyr</a:t>
            </a:r>
            <a:r>
              <a:rPr lang="en-US" altLang="ja-JP" dirty="0">
                <a:latin typeface="Consolas" panose="020B0609020204030204" pitchFamily="49" charset="0"/>
              </a:rPr>
              <a:t>}</a:t>
            </a:r>
            <a:r>
              <a:rPr lang="ja-JP" altLang="en-US" dirty="0"/>
              <a:t>や</a:t>
            </a:r>
            <a:r>
              <a:rPr lang="en-US" altLang="ja-JP" dirty="0">
                <a:latin typeface="Consolas" panose="020B0609020204030204" pitchFamily="49" charset="0"/>
              </a:rPr>
              <a:t>{</a:t>
            </a:r>
            <a:r>
              <a:rPr lang="en-US" altLang="ja-JP" dirty="0" err="1">
                <a:latin typeface="Consolas" panose="020B0609020204030204" pitchFamily="49" charset="0"/>
              </a:rPr>
              <a:t>tidyr</a:t>
            </a:r>
            <a:r>
              <a:rPr lang="en-US" altLang="ja-JP" dirty="0">
                <a:latin typeface="Consolas" panose="020B0609020204030204" pitchFamily="49" charset="0"/>
              </a:rPr>
              <a:t>}</a:t>
            </a:r>
            <a:r>
              <a:rPr lang="ja-JP" altLang="en-US" dirty="0"/>
              <a:t>の関数でいいかもしれない</a:t>
            </a:r>
            <a:endParaRPr lang="en-US" altLang="ja-JP" dirty="0"/>
          </a:p>
          <a:p>
            <a:endParaRPr lang="en-US" altLang="ja-JP" dirty="0"/>
          </a:p>
          <a:p>
            <a:r>
              <a:rPr lang="ja-JP" altLang="en-US" dirty="0"/>
              <a:t>「この処理実現するための関数わかんねえ</a:t>
            </a:r>
            <a:r>
              <a:rPr lang="ja-JP" altLang="en-US" dirty="0" err="1"/>
              <a:t>な</a:t>
            </a:r>
            <a:r>
              <a:rPr lang="ja-JP" altLang="en-US" dirty="0"/>
              <a:t>」ってことがある</a:t>
            </a:r>
            <a:endParaRPr lang="en-US" altLang="ja-JP" dirty="0"/>
          </a:p>
          <a:p>
            <a:pPr lvl="1"/>
            <a:r>
              <a:rPr lang="ja-JP" altLang="en-US" dirty="0"/>
              <a:t>だいたい探せばあるけどその関数に合わせたデータ整形が必要な場合もある</a:t>
            </a:r>
            <a:endParaRPr lang="en-US" altLang="ja-JP" dirty="0"/>
          </a:p>
          <a:p>
            <a:pPr lvl="1"/>
            <a:r>
              <a:rPr lang="ja-JP" altLang="en-US" dirty="0"/>
              <a:t>シンプルな引数で作ったほうが早いかもしれない</a:t>
            </a:r>
            <a:br>
              <a:rPr lang="en-US" altLang="ja-JP" dirty="0"/>
            </a:br>
            <a:endParaRPr lang="en-US" altLang="ja-JP" dirty="0"/>
          </a:p>
          <a:p>
            <a:endParaRPr lang="en-US" altLang="ja-JP" dirty="0"/>
          </a:p>
        </p:txBody>
      </p:sp>
    </p:spTree>
    <p:extLst>
      <p:ext uri="{BB962C8B-B14F-4D97-AF65-F5344CB8AC3E}">
        <p14:creationId xmlns:p14="http://schemas.microsoft.com/office/powerpoint/2010/main" val="6622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lang="ja-JP" altLang="en-US" dirty="0"/>
              <a:t>「関数」って</a:t>
            </a:r>
            <a:br>
              <a:rPr lang="en-US" altLang="ja-JP" dirty="0"/>
            </a:br>
            <a:r>
              <a:rPr lang="ja-JP" altLang="en-US" dirty="0"/>
              <a:t>何？</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09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s://images-na.ssl-images-amazon.com/images/I/51zkjSReHvL._SX352_BO1,204,203,200_.jpg">
            <a:extLst>
              <a:ext uri="{FF2B5EF4-FFF2-40B4-BE49-F238E27FC236}">
                <a16:creationId xmlns:a16="http://schemas.microsoft.com/office/drawing/2014/main" id="{D37B1B7F-F124-429F-B9F2-DF116F68C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567" y="2149773"/>
            <a:ext cx="1815015" cy="2558454"/>
          </a:xfrm>
          <a:prstGeom prst="rect">
            <a:avLst/>
          </a:prstGeom>
          <a:noFill/>
          <a:extLst>
            <a:ext uri="{909E8E84-426E-40DD-AFC4-6F175D3DCCD1}">
              <a14:hiddenFill xmlns:a14="http://schemas.microsoft.com/office/drawing/2010/main">
                <a:solidFill>
                  <a:srgbClr val="FFFFFF"/>
                </a:solidFill>
              </a14:hiddenFill>
            </a:ext>
          </a:extLst>
        </p:spPr>
      </p:pic>
      <p:sp>
        <p:nvSpPr>
          <p:cNvPr id="7" name="吹き出し: 円形 6">
            <a:extLst>
              <a:ext uri="{FF2B5EF4-FFF2-40B4-BE49-F238E27FC236}">
                <a16:creationId xmlns:a16="http://schemas.microsoft.com/office/drawing/2014/main" id="{BD0AAC7B-AF93-48C9-BB68-22F6685A3D39}"/>
              </a:ext>
            </a:extLst>
          </p:cNvPr>
          <p:cNvSpPr/>
          <p:nvPr/>
        </p:nvSpPr>
        <p:spPr>
          <a:xfrm>
            <a:off x="4760536" y="1357460"/>
            <a:ext cx="6919274" cy="3195686"/>
          </a:xfrm>
          <a:prstGeom prst="wedgeEllipseCallout">
            <a:avLst>
              <a:gd name="adj1" fmla="val -69978"/>
              <a:gd name="adj2" fmla="val 29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(R</a:t>
            </a:r>
            <a:r>
              <a:rPr kumimoji="1" lang="ja-JP" altLang="en-US" sz="2000" dirty="0">
                <a:solidFill>
                  <a:sysClr val="windowText" lastClr="000000"/>
                </a:solidFill>
              </a:rPr>
              <a:t>の環境において</a:t>
            </a:r>
            <a:r>
              <a:rPr kumimoji="1" lang="en-US" altLang="ja-JP" sz="2000" dirty="0">
                <a:solidFill>
                  <a:sysClr val="windowText" lastClr="000000"/>
                </a:solidFill>
              </a:rPr>
              <a:t>)</a:t>
            </a:r>
          </a:p>
          <a:p>
            <a:pPr algn="ctr"/>
            <a:r>
              <a:rPr lang="ja-JP" altLang="en-US" sz="2000" dirty="0">
                <a:solidFill>
                  <a:sysClr val="windowText" lastClr="000000"/>
                </a:solidFill>
              </a:rPr>
              <a:t>すべ</a:t>
            </a:r>
            <a:r>
              <a:rPr kumimoji="1" lang="ja-JP" altLang="en-US" sz="2000" dirty="0">
                <a:solidFill>
                  <a:sysClr val="windowText" lastClr="000000"/>
                </a:solidFill>
              </a:rPr>
              <a:t>てはオブジェクトであり，</a:t>
            </a:r>
            <a:endParaRPr kumimoji="1" lang="en-US" altLang="ja-JP" sz="2000" dirty="0">
              <a:solidFill>
                <a:sysClr val="windowText" lastClr="000000"/>
              </a:solidFill>
            </a:endParaRPr>
          </a:p>
          <a:p>
            <a:pPr algn="ctr"/>
            <a:r>
              <a:rPr kumimoji="1" lang="ja-JP" altLang="en-US" sz="2000" dirty="0">
                <a:solidFill>
                  <a:sysClr val="windowText" lastClr="000000"/>
                </a:solidFill>
              </a:rPr>
              <a:t>すべては関数である．</a:t>
            </a:r>
            <a:endParaRPr kumimoji="1" lang="en-US" altLang="ja-JP" sz="2000" dirty="0">
              <a:solidFill>
                <a:sysClr val="windowText" lastClr="000000"/>
              </a:solidFill>
            </a:endParaRPr>
          </a:p>
          <a:p>
            <a:pPr algn="ctr"/>
            <a:r>
              <a:rPr kumimoji="1" lang="en-US" altLang="ja-JP" sz="2000" dirty="0">
                <a:solidFill>
                  <a:sysClr val="windowText" lastClr="000000"/>
                </a:solidFill>
              </a:rPr>
              <a:t>……</a:t>
            </a:r>
          </a:p>
          <a:p>
            <a:pPr algn="ctr"/>
            <a:r>
              <a:rPr lang="ja-JP" altLang="en-US" sz="2000" dirty="0">
                <a:solidFill>
                  <a:sysClr val="windowText" lastClr="000000"/>
                </a:solidFill>
              </a:rPr>
              <a:t>すべての関数もまたオブジェクトである．</a:t>
            </a:r>
            <a:endParaRPr lang="en-US" altLang="ja-JP" sz="2000" dirty="0">
              <a:solidFill>
                <a:sysClr val="windowText" lastClr="000000"/>
              </a:solidFill>
            </a:endParaRPr>
          </a:p>
          <a:p>
            <a:pPr algn="ctr"/>
            <a:r>
              <a:rPr kumimoji="1" lang="en-US" altLang="ja-JP" sz="2000" dirty="0">
                <a:solidFill>
                  <a:sysClr val="windowText" lastClr="000000"/>
                </a:solidFill>
              </a:rPr>
              <a:t>(p. 53)</a:t>
            </a:r>
            <a:endParaRPr kumimoji="1" lang="ja-JP" altLang="en-US" sz="2000" dirty="0">
              <a:solidFill>
                <a:sysClr val="windowText" lastClr="000000"/>
              </a:solidFill>
            </a:endParaRPr>
          </a:p>
        </p:txBody>
      </p:sp>
    </p:spTree>
    <p:extLst>
      <p:ext uri="{BB962C8B-B14F-4D97-AF65-F5344CB8AC3E}">
        <p14:creationId xmlns:p14="http://schemas.microsoft.com/office/powerpoint/2010/main" val="797664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すべての関数は</a:t>
            </a:r>
            <a:br>
              <a:rPr kumimoji="1" lang="en-US" altLang="ja-JP" dirty="0"/>
            </a:br>
            <a:r>
              <a:rPr kumimoji="1" lang="ja-JP" altLang="en-US" dirty="0"/>
              <a:t>オブジェクトである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9046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吹き出し: 円形 6">
            <a:extLst>
              <a:ext uri="{FF2B5EF4-FFF2-40B4-BE49-F238E27FC236}">
                <a16:creationId xmlns:a16="http://schemas.microsoft.com/office/drawing/2014/main" id="{BD0AAC7B-AF93-48C9-BB68-22F6685A3D39}"/>
              </a:ext>
            </a:extLst>
          </p:cNvPr>
          <p:cNvSpPr/>
          <p:nvPr/>
        </p:nvSpPr>
        <p:spPr>
          <a:xfrm>
            <a:off x="4760536" y="1357460"/>
            <a:ext cx="6919274" cy="3195686"/>
          </a:xfrm>
          <a:prstGeom prst="wedgeEllipseCallout">
            <a:avLst>
              <a:gd name="adj1" fmla="val -69978"/>
              <a:gd name="adj2" fmla="val 29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入力を受け取り，</a:t>
            </a:r>
            <a:endParaRPr kumimoji="1" lang="en-US" altLang="ja-JP" sz="2000" dirty="0">
              <a:solidFill>
                <a:sysClr val="windowText" lastClr="000000"/>
              </a:solidFill>
            </a:endParaRPr>
          </a:p>
          <a:p>
            <a:pPr algn="ctr"/>
            <a:r>
              <a:rPr kumimoji="1" lang="ja-JP" altLang="en-US" sz="2000" dirty="0">
                <a:solidFill>
                  <a:sysClr val="windowText" lastClr="000000"/>
                </a:solidFill>
              </a:rPr>
              <a:t>それをつかって他の値を計算して</a:t>
            </a:r>
            <a:endParaRPr kumimoji="1" lang="en-US" altLang="ja-JP" sz="2000" dirty="0">
              <a:solidFill>
                <a:sysClr val="windowText" lastClr="000000"/>
              </a:solidFill>
            </a:endParaRPr>
          </a:p>
          <a:p>
            <a:pPr algn="ctr"/>
            <a:r>
              <a:rPr kumimoji="1" lang="ja-JP" altLang="en-US" sz="2000" dirty="0">
                <a:solidFill>
                  <a:sysClr val="windowText" lastClr="000000"/>
                </a:solidFill>
              </a:rPr>
              <a:t>結果を返す一連の命令です</a:t>
            </a:r>
            <a:endParaRPr kumimoji="1" lang="en-US" altLang="ja-JP" sz="2000" dirty="0">
              <a:solidFill>
                <a:sysClr val="windowText" lastClr="000000"/>
              </a:solidFill>
            </a:endParaRPr>
          </a:p>
          <a:p>
            <a:pPr algn="ctr"/>
            <a:r>
              <a:rPr kumimoji="1" lang="en-US" altLang="ja-JP" sz="2000" dirty="0">
                <a:solidFill>
                  <a:sysClr val="windowText" lastClr="000000"/>
                </a:solidFill>
              </a:rPr>
              <a:t>(p. 6)</a:t>
            </a:r>
            <a:endParaRPr kumimoji="1" lang="ja-JP" altLang="en-US" sz="2000" dirty="0">
              <a:solidFill>
                <a:sysClr val="windowText" lastClr="000000"/>
              </a:solidFill>
            </a:endParaRPr>
          </a:p>
        </p:txBody>
      </p:sp>
      <p:pic>
        <p:nvPicPr>
          <p:cNvPr id="8" name="Picture 6" descr="https://images-na.ssl-images-amazon.com/images/I/51sGGydPkYL._SX384_BO1,204,203,200_.jpg">
            <a:extLst>
              <a:ext uri="{FF2B5EF4-FFF2-40B4-BE49-F238E27FC236}">
                <a16:creationId xmlns:a16="http://schemas.microsoft.com/office/drawing/2014/main" id="{744FE390-7AD8-4809-AD15-867AD052D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213" y="2149773"/>
            <a:ext cx="1979085" cy="255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36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8E97B3-03E5-47F4-9E73-8D7E4C895959}"/>
              </a:ext>
            </a:extLst>
          </p:cNvPr>
          <p:cNvSpPr>
            <a:spLocks noGrp="1"/>
          </p:cNvSpPr>
          <p:nvPr>
            <p:ph type="title"/>
          </p:nvPr>
        </p:nvSpPr>
        <p:spPr/>
        <p:txBody>
          <a:bodyPr/>
          <a:lstStyle/>
          <a:p>
            <a:r>
              <a:rPr kumimoji="1" lang="ja-JP" altLang="en-US" dirty="0"/>
              <a:t>関数</a:t>
            </a:r>
          </a:p>
        </p:txBody>
      </p:sp>
      <p:sp>
        <p:nvSpPr>
          <p:cNvPr id="6" name="正方形/長方形 5">
            <a:extLst>
              <a:ext uri="{FF2B5EF4-FFF2-40B4-BE49-F238E27FC236}">
                <a16:creationId xmlns:a16="http://schemas.microsoft.com/office/drawing/2014/main" id="{D0814774-B0B5-4106-ACF6-A85D1EBC7BDB}"/>
              </a:ext>
            </a:extLst>
          </p:cNvPr>
          <p:cNvSpPr/>
          <p:nvPr/>
        </p:nvSpPr>
        <p:spPr>
          <a:xfrm>
            <a:off x="838201" y="4430597"/>
            <a:ext cx="211239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endParaRPr lang="ja-JP" altLang="en-US" dirty="0">
              <a:solidFill>
                <a:sysClr val="windowText" lastClr="000000"/>
              </a:solidFill>
            </a:endParaRPr>
          </a:p>
          <a:p>
            <a:pPr algn="ctr"/>
            <a:r>
              <a:rPr kumimoji="1" lang="en-US" altLang="ja-JP" dirty="0">
                <a:solidFill>
                  <a:sysClr val="windowText" lastClr="000000"/>
                </a:solidFill>
              </a:rPr>
              <a:t>(</a:t>
            </a:r>
            <a:r>
              <a:rPr kumimoji="1" lang="ja-JP" altLang="en-US" dirty="0">
                <a:solidFill>
                  <a:sysClr val="windowText" lastClr="000000"/>
                </a:solidFill>
              </a:rPr>
              <a:t>オブジェクト</a:t>
            </a:r>
            <a:r>
              <a:rPr kumimoji="1" lang="en-US" altLang="ja-JP" dirty="0">
                <a:solidFill>
                  <a:sysClr val="windowText" lastClr="000000"/>
                </a:solidFill>
              </a:rPr>
              <a:t>)</a:t>
            </a:r>
          </a:p>
        </p:txBody>
      </p:sp>
      <p:sp>
        <p:nvSpPr>
          <p:cNvPr id="7" name="正方形/長方形 6">
            <a:extLst>
              <a:ext uri="{FF2B5EF4-FFF2-40B4-BE49-F238E27FC236}">
                <a16:creationId xmlns:a16="http://schemas.microsoft.com/office/drawing/2014/main" id="{EC5D6679-CD72-4E23-AC46-701BE62DAB08}"/>
              </a:ext>
            </a:extLst>
          </p:cNvPr>
          <p:cNvSpPr/>
          <p:nvPr/>
        </p:nvSpPr>
        <p:spPr>
          <a:xfrm>
            <a:off x="838201" y="1764621"/>
            <a:ext cx="211239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p>
        </p:txBody>
      </p:sp>
      <p:sp>
        <p:nvSpPr>
          <p:cNvPr id="8" name="正方形/長方形 7">
            <a:extLst>
              <a:ext uri="{FF2B5EF4-FFF2-40B4-BE49-F238E27FC236}">
                <a16:creationId xmlns:a16="http://schemas.microsoft.com/office/drawing/2014/main" id="{8C0A62BD-4857-42A3-8EA7-8CDB0DFED6BE}"/>
              </a:ext>
            </a:extLst>
          </p:cNvPr>
          <p:cNvSpPr/>
          <p:nvPr/>
        </p:nvSpPr>
        <p:spPr>
          <a:xfrm>
            <a:off x="4714975" y="1764622"/>
            <a:ext cx="2102176" cy="3991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関数</a:t>
            </a:r>
            <a:endParaRPr kumimoji="1" lang="en-US" altLang="ja-JP" dirty="0">
              <a:solidFill>
                <a:sysClr val="windowText" lastClr="000000"/>
              </a:solidFill>
            </a:endParaRP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endParaRPr kumimoji="1" lang="en-US" altLang="ja-JP" dirty="0">
              <a:solidFill>
                <a:sysClr val="windowText" lastClr="000000"/>
              </a:solidFill>
            </a:endParaRPr>
          </a:p>
          <a:p>
            <a:pPr algn="ctr"/>
            <a:r>
              <a:rPr lang="en-US" altLang="ja-JP" dirty="0">
                <a:solidFill>
                  <a:sysClr val="windowText" lastClr="000000"/>
                </a:solidFill>
              </a:rPr>
              <a:t>fun(A, B)</a:t>
            </a:r>
            <a:endParaRPr kumimoji="1" lang="ja-JP" altLang="en-US" dirty="0">
              <a:solidFill>
                <a:sysClr val="windowText" lastClr="000000"/>
              </a:solidFill>
            </a:endParaRPr>
          </a:p>
        </p:txBody>
      </p:sp>
      <p:sp>
        <p:nvSpPr>
          <p:cNvPr id="9" name="正方形/長方形 8">
            <a:extLst>
              <a:ext uri="{FF2B5EF4-FFF2-40B4-BE49-F238E27FC236}">
                <a16:creationId xmlns:a16="http://schemas.microsoft.com/office/drawing/2014/main" id="{F04B43A2-6F22-41FD-9F74-E8EC3925DA2F}"/>
              </a:ext>
            </a:extLst>
          </p:cNvPr>
          <p:cNvSpPr/>
          <p:nvPr/>
        </p:nvSpPr>
        <p:spPr>
          <a:xfrm>
            <a:off x="8182467" y="3097609"/>
            <a:ext cx="2102176"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計算結果</a:t>
            </a:r>
            <a:endParaRPr kumimoji="1" lang="en-US" altLang="ja-JP" dirty="0">
              <a:solidFill>
                <a:sysClr val="windowText" lastClr="000000"/>
              </a:solidFill>
            </a:endParaRPr>
          </a:p>
          <a:p>
            <a:pPr algn="ctr"/>
            <a:r>
              <a:rPr lang="en-US" altLang="ja-JP" dirty="0">
                <a:solidFill>
                  <a:sysClr val="windowText" lastClr="000000"/>
                </a:solidFill>
              </a:rPr>
              <a:t>(</a:t>
            </a:r>
            <a:r>
              <a:rPr lang="ja-JP" altLang="en-US" dirty="0">
                <a:solidFill>
                  <a:sysClr val="windowText" lastClr="000000"/>
                </a:solidFill>
              </a:rPr>
              <a:t>オブジェクト</a:t>
            </a:r>
            <a:r>
              <a:rPr lang="en-US" altLang="ja-JP" dirty="0">
                <a:solidFill>
                  <a:sysClr val="windowText" lastClr="000000"/>
                </a:solidFill>
              </a:rPr>
              <a:t>)</a:t>
            </a:r>
            <a:endParaRPr kumimoji="1" lang="ja-JP" altLang="en-US" dirty="0">
              <a:solidFill>
                <a:sysClr val="windowText" lastClr="000000"/>
              </a:solidFill>
            </a:endParaRPr>
          </a:p>
        </p:txBody>
      </p:sp>
      <p:cxnSp>
        <p:nvCxnSpPr>
          <p:cNvPr id="11" name="直線矢印コネクタ 10">
            <a:extLst>
              <a:ext uri="{FF2B5EF4-FFF2-40B4-BE49-F238E27FC236}">
                <a16:creationId xmlns:a16="http://schemas.microsoft.com/office/drawing/2014/main" id="{55C8A35C-18D8-4295-B342-74279E593265}"/>
              </a:ext>
            </a:extLst>
          </p:cNvPr>
          <p:cNvCxnSpPr>
            <a:cxnSpLocks/>
            <a:stCxn id="7" idx="3"/>
            <a:endCxn id="8" idx="1"/>
          </p:cNvCxnSpPr>
          <p:nvPr/>
        </p:nvCxnSpPr>
        <p:spPr>
          <a:xfrm>
            <a:off x="2950591" y="2427403"/>
            <a:ext cx="1764384" cy="1332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AE2B37C-FB60-4AA9-ADDE-FEAD992CB35F}"/>
              </a:ext>
            </a:extLst>
          </p:cNvPr>
          <p:cNvCxnSpPr>
            <a:cxnSpLocks/>
            <a:stCxn id="6" idx="3"/>
            <a:endCxn id="8" idx="1"/>
          </p:cNvCxnSpPr>
          <p:nvPr/>
        </p:nvCxnSpPr>
        <p:spPr>
          <a:xfrm flipV="1">
            <a:off x="2950591" y="3760391"/>
            <a:ext cx="1764384" cy="1332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5B70946-FF59-41BE-BCAC-53645E775D8E}"/>
              </a:ext>
            </a:extLst>
          </p:cNvPr>
          <p:cNvCxnSpPr>
            <a:cxnSpLocks/>
            <a:stCxn id="8" idx="3"/>
            <a:endCxn id="9" idx="1"/>
          </p:cNvCxnSpPr>
          <p:nvPr/>
        </p:nvCxnSpPr>
        <p:spPr>
          <a:xfrm>
            <a:off x="6817151" y="3760391"/>
            <a:ext cx="13653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64C4272-DA5F-424B-AA1C-28AA88255726}"/>
              </a:ext>
            </a:extLst>
          </p:cNvPr>
          <p:cNvSpPr txBox="1"/>
          <p:nvPr/>
        </p:nvSpPr>
        <p:spPr>
          <a:xfrm>
            <a:off x="1571230" y="1395289"/>
            <a:ext cx="646331" cy="369332"/>
          </a:xfrm>
          <a:prstGeom prst="rect">
            <a:avLst/>
          </a:prstGeom>
          <a:noFill/>
        </p:spPr>
        <p:txBody>
          <a:bodyPr wrap="none" rtlCol="0">
            <a:spAutoFit/>
          </a:bodyPr>
          <a:lstStyle/>
          <a:p>
            <a:r>
              <a:rPr kumimoji="1" lang="ja-JP" altLang="en-US" dirty="0"/>
              <a:t>入力</a:t>
            </a:r>
          </a:p>
        </p:txBody>
      </p:sp>
      <p:sp>
        <p:nvSpPr>
          <p:cNvPr id="26" name="テキスト ボックス 25">
            <a:extLst>
              <a:ext uri="{FF2B5EF4-FFF2-40B4-BE49-F238E27FC236}">
                <a16:creationId xmlns:a16="http://schemas.microsoft.com/office/drawing/2014/main" id="{453B0058-AB2F-4857-A008-682FF40BF877}"/>
              </a:ext>
            </a:extLst>
          </p:cNvPr>
          <p:cNvSpPr txBox="1"/>
          <p:nvPr/>
        </p:nvSpPr>
        <p:spPr>
          <a:xfrm>
            <a:off x="8910389" y="2728277"/>
            <a:ext cx="646331" cy="369332"/>
          </a:xfrm>
          <a:prstGeom prst="rect">
            <a:avLst/>
          </a:prstGeom>
          <a:noFill/>
        </p:spPr>
        <p:txBody>
          <a:bodyPr wrap="none" rtlCol="0">
            <a:spAutoFit/>
          </a:bodyPr>
          <a:lstStyle/>
          <a:p>
            <a:r>
              <a:rPr lang="ja-JP" altLang="en-US" dirty="0"/>
              <a:t>出力</a:t>
            </a:r>
            <a:endParaRPr kumimoji="1" lang="ja-JP" altLang="en-US" dirty="0"/>
          </a:p>
        </p:txBody>
      </p:sp>
    </p:spTree>
    <p:extLst>
      <p:ext uri="{BB962C8B-B14F-4D97-AF65-F5344CB8AC3E}">
        <p14:creationId xmlns:p14="http://schemas.microsoft.com/office/powerpoint/2010/main" val="913828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kumimoji="1" lang="ja-JP" altLang="en-US" dirty="0"/>
              <a:t>平均を返す関数</a:t>
            </a:r>
            <a:endParaRPr kumimoji="1" lang="en-US" altLang="ja-JP" dirty="0"/>
          </a:p>
          <a:p>
            <a:pPr lvl="1"/>
            <a:r>
              <a:rPr lang="en-US" altLang="ja-JP" dirty="0"/>
              <a:t>mean(x, na.rm = FALSE)</a:t>
            </a:r>
          </a:p>
          <a:p>
            <a:pPr lvl="2"/>
            <a:r>
              <a:rPr lang="en-US" altLang="ja-JP" dirty="0"/>
              <a:t>x: </a:t>
            </a:r>
            <a:r>
              <a:rPr lang="ja-JP" altLang="en-US" dirty="0"/>
              <a:t>僕の作った最強のデータ</a:t>
            </a:r>
            <a:r>
              <a:rPr lang="en-US" altLang="ja-JP" dirty="0"/>
              <a:t>(</a:t>
            </a:r>
            <a:r>
              <a:rPr lang="ja-JP" altLang="en-US" dirty="0"/>
              <a:t>ベクトル</a:t>
            </a:r>
            <a:r>
              <a:rPr lang="en-US" altLang="ja-JP" dirty="0"/>
              <a:t>)</a:t>
            </a:r>
          </a:p>
          <a:p>
            <a:pPr lvl="2"/>
            <a:r>
              <a:rPr lang="en-US" altLang="ja-JP" dirty="0"/>
              <a:t>na.rm: </a:t>
            </a:r>
            <a:r>
              <a:rPr lang="ja-JP" altLang="en-US" dirty="0"/>
              <a:t>パラメータ</a:t>
            </a:r>
            <a:r>
              <a:rPr lang="en-US" altLang="ja-JP" dirty="0"/>
              <a:t>(NA</a:t>
            </a:r>
            <a:r>
              <a:rPr lang="ja-JP" altLang="en-US" dirty="0"/>
              <a:t>を含めて計算する？しない？</a:t>
            </a:r>
            <a:r>
              <a:rPr lang="en-US" altLang="ja-JP" dirty="0"/>
              <a:t>)</a:t>
            </a:r>
          </a:p>
          <a:p>
            <a:pPr lvl="2"/>
            <a:endParaRPr lang="en-US" altLang="ja-JP" dirty="0">
              <a:latin typeface="Consolas" panose="020B0609020204030204" pitchFamily="49" charset="0"/>
            </a:endParaRPr>
          </a:p>
          <a:p>
            <a:r>
              <a:rPr lang="ja-JP" altLang="en-US" dirty="0">
                <a:latin typeface="Consolas" panose="020B0609020204030204" pitchFamily="49" charset="0"/>
              </a:rPr>
              <a:t>二項演算子</a:t>
            </a:r>
            <a:endParaRPr lang="en-US" altLang="ja-JP" dirty="0">
              <a:latin typeface="Consolas" panose="020B0609020204030204" pitchFamily="49" charset="0"/>
            </a:endParaRPr>
          </a:p>
          <a:p>
            <a:pPr lvl="1"/>
            <a:r>
              <a:rPr lang="en-US" altLang="ja-JP" dirty="0">
                <a:latin typeface="Consolas" panose="020B0609020204030204" pitchFamily="49" charset="0"/>
              </a:rPr>
              <a:t>Lisp</a:t>
            </a:r>
            <a:r>
              <a:rPr lang="ja-JP" altLang="en-US" dirty="0" err="1">
                <a:latin typeface="Consolas" panose="020B0609020204030204" pitchFamily="49" charset="0"/>
              </a:rPr>
              <a:t>っぽい</a:t>
            </a:r>
            <a:endParaRPr lang="en-US" altLang="ja-JP" dirty="0">
              <a:latin typeface="Consolas" panose="020B0609020204030204" pitchFamily="49" charset="0"/>
            </a:endParaRPr>
          </a:p>
          <a:p>
            <a:pPr lvl="1"/>
            <a:r>
              <a:rPr lang="en-US" altLang="ja-JP" dirty="0">
                <a:latin typeface="Consolas" panose="020B0609020204030204" pitchFamily="49" charset="0"/>
              </a:rPr>
              <a:t>`+`(1,2)</a:t>
            </a:r>
            <a:r>
              <a:rPr lang="ja-JP" altLang="en-US" dirty="0">
                <a:latin typeface="Consolas" panose="020B0609020204030204" pitchFamily="49" charset="0"/>
              </a:rPr>
              <a:t>　→ </a:t>
            </a:r>
            <a:r>
              <a:rPr lang="en-US" altLang="ja-JP" dirty="0">
                <a:latin typeface="Consolas" panose="020B0609020204030204" pitchFamily="49" charset="0"/>
              </a:rPr>
              <a:t>3</a:t>
            </a:r>
            <a:r>
              <a:rPr lang="ja-JP" altLang="en-US" dirty="0">
                <a:latin typeface="Consolas" panose="020B0609020204030204" pitchFamily="49" charset="0"/>
              </a:rPr>
              <a:t>を返す</a:t>
            </a:r>
            <a:r>
              <a:rPr lang="en-US" altLang="ja-JP" dirty="0">
                <a:latin typeface="Consolas" panose="020B0609020204030204" pitchFamily="49" charset="0"/>
              </a:rPr>
              <a:t>(`-`</a:t>
            </a:r>
            <a:r>
              <a:rPr lang="ja-JP" altLang="en-US" dirty="0" err="1">
                <a:latin typeface="Consolas" panose="020B0609020204030204" pitchFamily="49" charset="0"/>
              </a:rPr>
              <a:t>，</a:t>
            </a:r>
            <a:r>
              <a:rPr lang="en-US" altLang="ja-JP" dirty="0">
                <a:latin typeface="Consolas" panose="020B0609020204030204" pitchFamily="49" charset="0"/>
              </a:rPr>
              <a:t>`*`</a:t>
            </a:r>
            <a:r>
              <a:rPr lang="ja-JP" altLang="en-US" dirty="0" err="1">
                <a:latin typeface="Consolas" panose="020B0609020204030204" pitchFamily="49" charset="0"/>
              </a:rPr>
              <a:t>，</a:t>
            </a:r>
            <a:r>
              <a:rPr lang="en-US" altLang="ja-JP" dirty="0">
                <a:latin typeface="Consolas" panose="020B0609020204030204" pitchFamily="49" charset="0"/>
              </a:rPr>
              <a:t>`/`</a:t>
            </a:r>
            <a:r>
              <a:rPr lang="ja-JP" altLang="en-US" dirty="0">
                <a:latin typeface="Consolas" panose="020B0609020204030204" pitchFamily="49" charset="0"/>
              </a:rPr>
              <a:t>もある</a:t>
            </a:r>
            <a:r>
              <a:rPr lang="en-US" altLang="ja-JP" dirty="0">
                <a:latin typeface="Consolas" panose="020B0609020204030204" pitchFamily="49" charset="0"/>
              </a:rPr>
              <a:t>)</a:t>
            </a:r>
          </a:p>
          <a:p>
            <a:pPr lvl="1"/>
            <a:r>
              <a:rPr lang="ja-JP" altLang="en-US" dirty="0">
                <a:latin typeface="Consolas" panose="020B0609020204030204" pitchFamily="49" charset="0"/>
              </a:rPr>
              <a:t>三項以上は</a:t>
            </a:r>
            <a:r>
              <a:rPr lang="en-US" altLang="ja-JP" dirty="0">
                <a:latin typeface="Consolas" panose="020B0609020204030204" pitchFamily="49" charset="0"/>
              </a:rPr>
              <a:t>Error</a:t>
            </a:r>
            <a:r>
              <a:rPr lang="ja-JP" altLang="en-US" dirty="0">
                <a:latin typeface="Consolas" panose="020B0609020204030204" pitchFamily="49" charset="0"/>
              </a:rPr>
              <a:t>となる</a:t>
            </a:r>
            <a:endParaRPr lang="en-US" altLang="ja-JP" dirty="0">
              <a:latin typeface="Consolas" panose="020B0609020204030204" pitchFamily="49" charset="0"/>
            </a:endParaRPr>
          </a:p>
          <a:p>
            <a:pPr lvl="2"/>
            <a:r>
              <a:rPr lang="ja-JP" altLang="en-US" dirty="0">
                <a:latin typeface="Consolas" panose="020B0609020204030204" pitchFamily="49" charset="0"/>
              </a:rPr>
              <a:t>具体的なエラーメッセージも存在しない時代</a:t>
            </a:r>
            <a:endParaRPr lang="en-US" altLang="ja-JP" dirty="0">
              <a:latin typeface="Consolas" panose="020B0609020204030204" pitchFamily="49" charset="0"/>
            </a:endParaRPr>
          </a:p>
        </p:txBody>
      </p:sp>
      <p:pic>
        <p:nvPicPr>
          <p:cNvPr id="7" name="図 6">
            <a:extLst>
              <a:ext uri="{FF2B5EF4-FFF2-40B4-BE49-F238E27FC236}">
                <a16:creationId xmlns:a16="http://schemas.microsoft.com/office/drawing/2014/main" id="{65FB29BC-4898-44DA-8538-C31439384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89" y="4553891"/>
            <a:ext cx="1480008" cy="422860"/>
          </a:xfrm>
          <a:prstGeom prst="rect">
            <a:avLst/>
          </a:prstGeom>
        </p:spPr>
      </p:pic>
      <p:pic>
        <p:nvPicPr>
          <p:cNvPr id="9" name="図 8">
            <a:extLst>
              <a:ext uri="{FF2B5EF4-FFF2-40B4-BE49-F238E27FC236}">
                <a16:creationId xmlns:a16="http://schemas.microsoft.com/office/drawing/2014/main" id="{149BE1AB-9DE7-484B-AF0D-EA408B6C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80" y="4976751"/>
            <a:ext cx="2122903" cy="773600"/>
          </a:xfrm>
          <a:prstGeom prst="rect">
            <a:avLst/>
          </a:prstGeom>
        </p:spPr>
      </p:pic>
    </p:spTree>
    <p:extLst>
      <p:ext uri="{BB962C8B-B14F-4D97-AF65-F5344CB8AC3E}">
        <p14:creationId xmlns:p14="http://schemas.microsoft.com/office/powerpoint/2010/main" val="305216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lang="ja-JP" altLang="en-US" dirty="0">
                <a:latin typeface="Consolas" panose="020B0609020204030204" pitchFamily="49" charset="0"/>
              </a:rPr>
              <a:t>配列を組む関数</a:t>
            </a:r>
            <a:endParaRPr lang="en-US" altLang="ja-JP" dirty="0">
              <a:latin typeface="Consolas" panose="020B0609020204030204" pitchFamily="49" charset="0"/>
            </a:endParaRPr>
          </a:p>
          <a:p>
            <a:pPr lvl="1"/>
            <a:r>
              <a:rPr lang="en-US" altLang="ja-JP" dirty="0">
                <a:latin typeface="Consolas" panose="020B0609020204030204" pitchFamily="49" charset="0"/>
              </a:rPr>
              <a:t>c(1,2,3)</a:t>
            </a:r>
          </a:p>
          <a:p>
            <a:pPr lvl="1"/>
            <a:r>
              <a:rPr lang="en-US" altLang="ja-JP" dirty="0">
                <a:latin typeface="Consolas" panose="020B0609020204030204" pitchFamily="49" charset="0"/>
              </a:rPr>
              <a:t>list(1,2,3)</a:t>
            </a:r>
          </a:p>
          <a:p>
            <a:pPr lvl="1"/>
            <a:r>
              <a:rPr lang="en-US" altLang="ja-JP" dirty="0">
                <a:latin typeface="Consolas" panose="020B0609020204030204" pitchFamily="49" charset="0"/>
              </a:rPr>
              <a:t>matrix(c(1,2,3,4,5,6), 2,3)</a:t>
            </a:r>
          </a:p>
          <a:p>
            <a:pPr lvl="1"/>
            <a:r>
              <a:rPr lang="en-US" altLang="ja-JP" dirty="0" err="1">
                <a:latin typeface="Consolas" panose="020B0609020204030204" pitchFamily="49" charset="0"/>
              </a:rPr>
              <a:t>data.frame</a:t>
            </a:r>
            <a:r>
              <a:rPr lang="en-US" altLang="ja-JP" dirty="0">
                <a:latin typeface="Consolas" panose="020B0609020204030204" pitchFamily="49" charset="0"/>
              </a:rPr>
              <a:t>(data)</a:t>
            </a:r>
          </a:p>
          <a:p>
            <a:endParaRPr lang="en-US" altLang="ja-JP" dirty="0">
              <a:latin typeface="Consolas" panose="020B0609020204030204" pitchFamily="49" charset="0"/>
            </a:endParaRPr>
          </a:p>
          <a:p>
            <a:r>
              <a:rPr lang="ja-JP" altLang="en-US" dirty="0">
                <a:latin typeface="Consolas" panose="020B0609020204030204" pitchFamily="49" charset="0"/>
              </a:rPr>
              <a:t>すべての関数はオブジェクト説が微粒ｓ</a:t>
            </a:r>
            <a:endParaRPr lang="en-US" altLang="ja-JP" dirty="0">
              <a:latin typeface="Consolas" panose="020B0609020204030204" pitchFamily="49" charset="0"/>
            </a:endParaRPr>
          </a:p>
        </p:txBody>
      </p:sp>
    </p:spTree>
    <p:extLst>
      <p:ext uri="{BB962C8B-B14F-4D97-AF65-F5344CB8AC3E}">
        <p14:creationId xmlns:p14="http://schemas.microsoft.com/office/powerpoint/2010/main" val="3544264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DF0704-68E5-4911-9076-9FF42381CF47}"/>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05572F2-8F4B-4068-9B43-1F2FAC0ACD61}"/>
              </a:ext>
            </a:extLst>
          </p:cNvPr>
          <p:cNvSpPr>
            <a:spLocks noGrp="1"/>
          </p:cNvSpPr>
          <p:nvPr>
            <p:ph idx="1"/>
          </p:nvPr>
        </p:nvSpPr>
        <p:spPr/>
        <p:txBody>
          <a:bodyPr/>
          <a:lstStyle/>
          <a:p>
            <a:r>
              <a:rPr kumimoji="1" lang="en-US" altLang="ja-JP" dirty="0"/>
              <a:t>R</a:t>
            </a:r>
            <a:r>
              <a:rPr kumimoji="1" lang="ja-JP" altLang="en-US" dirty="0"/>
              <a:t> </a:t>
            </a:r>
            <a:r>
              <a:rPr kumimoji="1" lang="en-US" altLang="ja-JP" dirty="0"/>
              <a:t>ver</a:t>
            </a:r>
            <a:r>
              <a:rPr lang="en-US" altLang="ja-JP" dirty="0"/>
              <a:t>. 1.0.0</a:t>
            </a:r>
          </a:p>
          <a:p>
            <a:pPr lvl="1"/>
            <a:r>
              <a:rPr kumimoji="1" lang="en-US" altLang="ja-JP" dirty="0"/>
              <a:t>head/tail </a:t>
            </a:r>
            <a:r>
              <a:rPr kumimoji="1" lang="ja-JP" altLang="en-US" dirty="0"/>
              <a:t>がない</a:t>
            </a:r>
            <a:endParaRPr kumimoji="1" lang="en-US" altLang="ja-JP" dirty="0"/>
          </a:p>
          <a:p>
            <a:pPr lvl="1"/>
            <a:r>
              <a:rPr lang="en-US" altLang="ja-JP" dirty="0"/>
              <a:t>log1p</a:t>
            </a:r>
            <a:r>
              <a:rPr lang="ja-JP" altLang="en-US" dirty="0"/>
              <a:t>はあるけど</a:t>
            </a:r>
            <a:r>
              <a:rPr lang="en-US" altLang="ja-JP" dirty="0"/>
              <a:t>expm1</a:t>
            </a:r>
            <a:r>
              <a:rPr lang="ja-JP" altLang="en-US" dirty="0"/>
              <a:t>がない</a:t>
            </a:r>
            <a:endParaRPr lang="en-US" altLang="ja-JP" dirty="0"/>
          </a:p>
          <a:p>
            <a:pPr lvl="1"/>
            <a:r>
              <a:rPr lang="en-US" altLang="ja-JP" dirty="0"/>
              <a:t>1.0.0</a:t>
            </a:r>
            <a:r>
              <a:rPr lang="ja-JP" altLang="en-US" dirty="0"/>
              <a:t>触ってから</a:t>
            </a:r>
            <a:r>
              <a:rPr lang="en-US" altLang="ja-JP" dirty="0"/>
              <a:t>3.5.2</a:t>
            </a:r>
            <a:r>
              <a:rPr lang="ja-JP" altLang="en-US" dirty="0"/>
              <a:t>をいじると浦島太郎になれる</a:t>
            </a:r>
            <a:endParaRPr lang="en-US" altLang="ja-JP" dirty="0"/>
          </a:p>
          <a:p>
            <a:pPr lvl="1"/>
            <a:endParaRPr lang="en-US" altLang="ja-JP" dirty="0"/>
          </a:p>
          <a:p>
            <a:r>
              <a:rPr lang="ja-JP" altLang="en-US" dirty="0"/>
              <a:t>関数を作ってみる</a:t>
            </a:r>
            <a:endParaRPr lang="en-US" altLang="ja-JP" dirty="0"/>
          </a:p>
          <a:p>
            <a:pPr lvl="1"/>
            <a:r>
              <a:rPr lang="en-US" altLang="ja-JP" dirty="0"/>
              <a:t>ver. 1.0.0</a:t>
            </a:r>
            <a:r>
              <a:rPr lang="ja-JP" altLang="en-US" dirty="0"/>
              <a:t>の時代に今ある関数を作れば実質的に異世界転生</a:t>
            </a:r>
            <a:endParaRPr lang="en-US" altLang="ja-JP" dirty="0"/>
          </a:p>
        </p:txBody>
      </p:sp>
    </p:spTree>
    <p:extLst>
      <p:ext uri="{BB962C8B-B14F-4D97-AF65-F5344CB8AC3E}">
        <p14:creationId xmlns:p14="http://schemas.microsoft.com/office/powerpoint/2010/main" val="260813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normAutofit/>
          </a:bodyPr>
          <a:lstStyle/>
          <a:p>
            <a:pPr algn="ctr"/>
            <a:r>
              <a:rPr kumimoji="1" lang="ja-JP" altLang="en-US" sz="2800" dirty="0">
                <a:solidFill>
                  <a:schemeClr val="bg1"/>
                </a:solidFill>
                <a:latin typeface="HGP明朝B" panose="02020800000000000000" pitchFamily="18" charset="-128"/>
                <a:ea typeface="HGP明朝B" panose="02020800000000000000" pitchFamily="18" charset="-128"/>
              </a:rPr>
              <a:t>閑　話　休　題</a:t>
            </a:r>
            <a:br>
              <a:rPr kumimoji="1" lang="en-US" altLang="ja-JP" sz="2800" dirty="0">
                <a:solidFill>
                  <a:schemeClr val="bg1"/>
                </a:solidFill>
                <a:latin typeface="HGP明朝B" panose="02020800000000000000" pitchFamily="18" charset="-128"/>
                <a:ea typeface="HGP明朝B" panose="02020800000000000000" pitchFamily="18" charset="-128"/>
              </a:rPr>
            </a:br>
            <a:br>
              <a:rPr kumimoji="1" lang="en-US" altLang="ja-JP" sz="2800" dirty="0">
                <a:solidFill>
                  <a:schemeClr val="bg1"/>
                </a:solidFill>
                <a:latin typeface="HGP明朝B" panose="02020800000000000000" pitchFamily="18" charset="-128"/>
                <a:ea typeface="HGP明朝B" panose="02020800000000000000" pitchFamily="18" charset="-128"/>
              </a:rPr>
            </a:br>
            <a:r>
              <a:rPr kumimoji="1" lang="ja-JP" altLang="en-US" sz="2000" dirty="0">
                <a:solidFill>
                  <a:schemeClr val="bg1"/>
                </a:solidFill>
                <a:latin typeface="HGP明朝B" panose="02020800000000000000" pitchFamily="18" charset="-128"/>
                <a:ea typeface="HGP明朝B" panose="02020800000000000000" pitchFamily="18" charset="-128"/>
              </a:rPr>
              <a:t>○ 物 語 ッ ポ ク テ ナ ン カ イ イ ヨ ネ</a:t>
            </a:r>
            <a:endParaRPr kumimoji="1" lang="ja-JP" altLang="en-US" sz="2800" dirty="0">
              <a:solidFill>
                <a:schemeClr val="bg1"/>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457487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8DC6AD-CAD3-413C-A60B-29F2A09DB254}"/>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417B6E4-530E-4202-BBA5-65E69B8DAEE2}"/>
              </a:ext>
            </a:extLst>
          </p:cNvPr>
          <p:cNvSpPr>
            <a:spLocks noGrp="1"/>
          </p:cNvSpPr>
          <p:nvPr>
            <p:ph idx="1"/>
          </p:nvPr>
        </p:nvSpPr>
        <p:spPr/>
        <p:txBody>
          <a:bodyPr>
            <a:normAutofit fontScale="92500" lnSpcReduction="10000"/>
          </a:bodyPr>
          <a:lstStyle/>
          <a:p>
            <a:r>
              <a:rPr lang="en-US" altLang="ja-JP" dirty="0">
                <a:latin typeface="Consolas" panose="020B0609020204030204" pitchFamily="49" charset="0"/>
              </a:rPr>
              <a:t>Head &lt;- function(</a:t>
            </a:r>
            <a:r>
              <a:rPr lang="en-US" altLang="ja-JP" dirty="0" err="1">
                <a:latin typeface="Consolas" panose="020B0609020204030204" pitchFamily="49" charset="0"/>
              </a:rPr>
              <a:t>DataFrame</a:t>
            </a:r>
            <a:r>
              <a:rPr lang="en-US" altLang="ja-JP" dirty="0">
                <a:latin typeface="Consolas" panose="020B0609020204030204" pitchFamily="49" charset="0"/>
              </a:rPr>
              <a:t>, n = 5){</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[1:n,]</a:t>
            </a:r>
          </a:p>
          <a:p>
            <a:pPr marL="0" indent="0">
              <a:buNone/>
            </a:pPr>
            <a:r>
              <a:rPr lang="en-US" altLang="ja-JP" dirty="0">
                <a:latin typeface="Consolas" panose="020B0609020204030204" pitchFamily="49" charset="0"/>
              </a:rPr>
              <a:t>}</a:t>
            </a:r>
          </a:p>
          <a:p>
            <a:r>
              <a:rPr lang="en-US" altLang="ja-JP" dirty="0">
                <a:latin typeface="Consolas" panose="020B0609020204030204" pitchFamily="49" charset="0"/>
              </a:rPr>
              <a:t>Tail &lt;- function(</a:t>
            </a:r>
            <a:r>
              <a:rPr lang="en-US" altLang="ja-JP" dirty="0" err="1">
                <a:latin typeface="Consolas" panose="020B0609020204030204" pitchFamily="49" charset="0"/>
              </a:rPr>
              <a:t>DataFrame</a:t>
            </a:r>
            <a:r>
              <a:rPr lang="en-US" altLang="ja-JP" dirty="0">
                <a:latin typeface="Consolas" panose="020B0609020204030204" pitchFamily="49" charset="0"/>
              </a:rPr>
              <a:t>, n = 5){</a:t>
            </a:r>
          </a:p>
          <a:p>
            <a:pPr marL="0" indent="0">
              <a:buNone/>
            </a:pPr>
            <a:r>
              <a:rPr lang="en-US" altLang="ja-JP" dirty="0">
                <a:latin typeface="Consolas" panose="020B0609020204030204" pitchFamily="49" charset="0"/>
              </a:rPr>
              <a:t>	END   &lt;- </a:t>
            </a:r>
            <a:r>
              <a:rPr lang="en-US" altLang="ja-JP" dirty="0" err="1">
                <a:latin typeface="Consolas" panose="020B0609020204030204" pitchFamily="49" charset="0"/>
              </a:rPr>
              <a:t>nrow</a:t>
            </a:r>
            <a:r>
              <a:rPr lang="en-US" altLang="ja-JP" dirty="0">
                <a:latin typeface="Consolas" panose="020B0609020204030204" pitchFamily="49" charset="0"/>
              </a:rPr>
              <a:t>(</a:t>
            </a:r>
            <a:r>
              <a:rPr lang="en-US" altLang="ja-JP" dirty="0" err="1">
                <a:latin typeface="Consolas" panose="020B0609020204030204" pitchFamily="49" charset="0"/>
              </a:rPr>
              <a:t>DataFrame</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START &lt;- END-n</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[START:END,]</a:t>
            </a:r>
          </a:p>
          <a:p>
            <a:pPr marL="0" indent="0">
              <a:buNone/>
            </a:pPr>
            <a:r>
              <a:rPr lang="en-US" altLang="ja-JP" dirty="0">
                <a:latin typeface="Consolas" panose="020B0609020204030204" pitchFamily="49" charset="0"/>
              </a:rPr>
              <a:t>}</a:t>
            </a:r>
          </a:p>
          <a:p>
            <a:r>
              <a:rPr kumimoji="1" lang="en-US" altLang="ja-JP" dirty="0" err="1">
                <a:latin typeface="Consolas" panose="020B0609020204030204" pitchFamily="49" charset="0"/>
              </a:rPr>
              <a:t>data.frame</a:t>
            </a:r>
            <a:r>
              <a:rPr lang="ja-JP" altLang="en-US" dirty="0" err="1">
                <a:latin typeface="Consolas" panose="020B0609020204030204" pitchFamily="49" charset="0"/>
              </a:rPr>
              <a:t>，</a:t>
            </a:r>
            <a:r>
              <a:rPr lang="en-US" altLang="ja-JP" dirty="0">
                <a:latin typeface="Consolas" panose="020B0609020204030204" pitchFamily="49" charset="0"/>
              </a:rPr>
              <a:t>matrix</a:t>
            </a:r>
            <a:r>
              <a:rPr lang="ja-JP" altLang="en-US" dirty="0">
                <a:latin typeface="Consolas" panose="020B0609020204030204" pitchFamily="49" charset="0"/>
              </a:rPr>
              <a:t>型のみに有効</a:t>
            </a:r>
            <a:endParaRPr lang="en-US" altLang="ja-JP" dirty="0">
              <a:latin typeface="Consolas" panose="020B0609020204030204" pitchFamily="49" charset="0"/>
            </a:endParaRPr>
          </a:p>
          <a:p>
            <a:pPr lvl="1"/>
            <a:r>
              <a:rPr kumimoji="1" lang="ja-JP" altLang="en-US" dirty="0">
                <a:latin typeface="Consolas" panose="020B0609020204030204" pitchFamily="49" charset="0"/>
              </a:rPr>
              <a:t>すべての型に適用できるようにするのは読者の練習問題とする</a:t>
            </a:r>
            <a:r>
              <a:rPr kumimoji="1" lang="en-US" altLang="ja-JP" dirty="0">
                <a:latin typeface="Consolas" panose="020B0609020204030204" pitchFamily="49" charset="0"/>
              </a:rPr>
              <a:t>(</a:t>
            </a:r>
            <a:r>
              <a:rPr kumimoji="1" lang="ja-JP" altLang="en-US" dirty="0">
                <a:latin typeface="Consolas" panose="020B0609020204030204" pitchFamily="49" charset="0"/>
              </a:rPr>
              <a:t>は</a:t>
            </a:r>
            <a:r>
              <a:rPr kumimoji="1" lang="en-US" altLang="ja-JP" dirty="0">
                <a:latin typeface="Consolas" panose="020B0609020204030204" pitchFamily="49" charset="0"/>
              </a:rPr>
              <a:t>?)</a:t>
            </a:r>
          </a:p>
          <a:p>
            <a:pPr marL="0" indent="0">
              <a:buNone/>
            </a:pP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973302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8DC6AD-CAD3-413C-A60B-29F2A09DB254}"/>
              </a:ext>
            </a:extLst>
          </p:cNvPr>
          <p:cNvSpPr>
            <a:spLocks noGrp="1"/>
          </p:cNvSpPr>
          <p:nvPr>
            <p:ph type="title"/>
          </p:nvPr>
        </p:nvSpPr>
        <p:spPr/>
        <p:txBody>
          <a:bodyPr/>
          <a:lstStyle/>
          <a:p>
            <a:r>
              <a:rPr lang="ja-JP" altLang="en-US" dirty="0"/>
              <a:t>ない関数を作る</a:t>
            </a:r>
            <a:endParaRPr kumimoji="1" lang="ja-JP" altLang="en-US" dirty="0"/>
          </a:p>
        </p:txBody>
      </p:sp>
      <p:sp>
        <p:nvSpPr>
          <p:cNvPr id="3" name="コンテンツ プレースホルダー 2">
            <a:extLst>
              <a:ext uri="{FF2B5EF4-FFF2-40B4-BE49-F238E27FC236}">
                <a16:creationId xmlns:a16="http://schemas.microsoft.com/office/drawing/2014/main" id="{2417B6E4-530E-4202-BBA5-65E69B8DAEE2}"/>
              </a:ext>
            </a:extLst>
          </p:cNvPr>
          <p:cNvSpPr>
            <a:spLocks noGrp="1"/>
          </p:cNvSpPr>
          <p:nvPr>
            <p:ph idx="1"/>
          </p:nvPr>
        </p:nvSpPr>
        <p:spPr/>
        <p:txBody>
          <a:bodyPr/>
          <a:lstStyle/>
          <a:p>
            <a:r>
              <a:rPr lang="en-US" altLang="ja-JP" dirty="0">
                <a:latin typeface="Consolas" panose="020B0609020204030204" pitchFamily="49" charset="0"/>
              </a:rPr>
              <a:t>expm1</a:t>
            </a:r>
            <a:r>
              <a:rPr lang="ja-JP" altLang="en-US" dirty="0">
                <a:latin typeface="Consolas" panose="020B0609020204030204" pitchFamily="49" charset="0"/>
              </a:rPr>
              <a:t>関数を再現する</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en-US" altLang="ja-JP" dirty="0">
                <a:latin typeface="Consolas" panose="020B0609020204030204" pitchFamily="49" charset="0"/>
              </a:rPr>
              <a:t>EXPm1 &lt;- function(x){</a:t>
            </a:r>
          </a:p>
          <a:p>
            <a:pPr marL="0" indent="0">
              <a:buNone/>
            </a:pPr>
            <a:r>
              <a:rPr lang="en-US" altLang="ja-JP" dirty="0">
                <a:latin typeface="Consolas" panose="020B0609020204030204" pitchFamily="49" charset="0"/>
              </a:rPr>
              <a:t>	exp(x-1)	</a:t>
            </a:r>
          </a:p>
          <a:p>
            <a:pPr marL="0" indent="0">
              <a:buNone/>
            </a:pPr>
            <a:r>
              <a:rPr lang="en-US" altLang="ja-JP" dirty="0">
                <a:latin typeface="Consolas" panose="020B0609020204030204" pitchFamily="49" charset="0"/>
              </a:rPr>
              <a:t>}</a:t>
            </a:r>
          </a:p>
          <a:p>
            <a:pPr marL="0" indent="0">
              <a:buNone/>
            </a:pP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3814316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kumimoji="1" lang="en-US" altLang="ja-JP" dirty="0"/>
              <a:t>on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p:txBody>
          <a:bodyPr/>
          <a:lstStyle/>
          <a:p>
            <a:r>
              <a:rPr lang="en-US" altLang="ja-JP" dirty="0"/>
              <a:t>ver. 1.0.0</a:t>
            </a:r>
            <a:r>
              <a:rPr lang="ja-JP" altLang="en-US" dirty="0"/>
              <a:t>でも</a:t>
            </a:r>
            <a:r>
              <a:rPr kumimoji="1" lang="ja-JP" altLang="en-US" dirty="0"/>
              <a:t>動的型付け</a:t>
            </a:r>
            <a:endParaRPr kumimoji="1" lang="en-US" altLang="ja-JP" dirty="0"/>
          </a:p>
          <a:p>
            <a:r>
              <a:rPr kumimoji="1" lang="ja-JP" altLang="en-US" dirty="0"/>
              <a:t>割と自由に数値を入れてもエラーを吐かない</a:t>
            </a:r>
            <a:endParaRPr kumimoji="1" lang="en-US" altLang="ja-JP" dirty="0"/>
          </a:p>
          <a:p>
            <a:pPr lvl="1"/>
            <a:r>
              <a:rPr kumimoji="1" lang="en-US" altLang="ja-JP" dirty="0"/>
              <a:t>exp</a:t>
            </a:r>
            <a:r>
              <a:rPr kumimoji="1" lang="ja-JP" altLang="en-US" dirty="0"/>
              <a:t>関数</a:t>
            </a:r>
            <a:r>
              <a:rPr kumimoji="1" lang="en-US" altLang="ja-JP" dirty="0"/>
              <a:t>:</a:t>
            </a:r>
            <a:r>
              <a:rPr kumimoji="1" lang="ja-JP" altLang="en-US" dirty="0"/>
              <a:t> 数値，ベクトル，行列などもちゃんと返してくれる．</a:t>
            </a:r>
          </a:p>
          <a:p>
            <a:pPr lvl="1"/>
            <a:r>
              <a:rPr kumimoji="1" lang="en-US" altLang="ja-JP" dirty="0">
                <a:latin typeface="Consolas" panose="020B0609020204030204" pitchFamily="49" charset="0"/>
              </a:rPr>
              <a:t>integer:</a:t>
            </a:r>
            <a:r>
              <a:rPr kumimoji="1" lang="ja-JP" altLang="en-US" dirty="0">
                <a:latin typeface="Consolas" panose="020B0609020204030204" pitchFamily="49" charset="0"/>
              </a:rPr>
              <a:t> </a:t>
            </a:r>
            <a:r>
              <a:rPr kumimoji="1" lang="en-US" altLang="ja-JP" dirty="0">
                <a:latin typeface="Consolas" panose="020B0609020204030204" pitchFamily="49" charset="0"/>
              </a:rPr>
              <a:t>Expm1(2)  = 2.718282</a:t>
            </a:r>
          </a:p>
          <a:p>
            <a:pPr lvl="1"/>
            <a:r>
              <a:rPr lang="en-US" altLang="ja-JP" dirty="0">
                <a:latin typeface="Consolas" panose="020B0609020204030204" pitchFamily="49" charset="0"/>
              </a:rPr>
              <a:t>vector : Expm1(c(1,2,3,4,5)) =  1.000000  2.718282  7.389056 20.085537 54.598150</a:t>
            </a:r>
          </a:p>
          <a:p>
            <a:pPr lvl="1"/>
            <a:r>
              <a:rPr kumimoji="1" lang="en-US" altLang="ja-JP" dirty="0">
                <a:latin typeface="Consolas" panose="020B0609020204030204" pitchFamily="49" charset="0"/>
              </a:rPr>
              <a:t>matrix</a:t>
            </a:r>
            <a:r>
              <a:rPr lang="en-US" altLang="ja-JP" dirty="0">
                <a:latin typeface="Consolas" panose="020B0609020204030204" pitchFamily="49" charset="0"/>
              </a:rPr>
              <a:t> : Expm1(matrix(c(1,2,3,4,5,6),2,3))</a:t>
            </a:r>
          </a:p>
          <a:p>
            <a:pPr marL="457200" lvl="1" indent="0">
              <a:buNone/>
            </a:pPr>
            <a:r>
              <a:rPr lang="en-US" altLang="ja-JP" dirty="0">
                <a:latin typeface="Consolas" panose="020B0609020204030204" pitchFamily="49" charset="0"/>
              </a:rPr>
              <a:t>	[,1]       [,2]   </a:t>
            </a:r>
            <a:r>
              <a:rPr lang="ja-JP" altLang="en-US" dirty="0">
                <a:latin typeface="Consolas" panose="020B0609020204030204" pitchFamily="49" charset="0"/>
              </a:rPr>
              <a:t>  </a:t>
            </a:r>
            <a:r>
              <a:rPr lang="en-US" altLang="ja-JP" dirty="0">
                <a:latin typeface="Consolas" panose="020B0609020204030204" pitchFamily="49" charset="0"/>
              </a:rPr>
              <a:t> [,3]</a:t>
            </a:r>
          </a:p>
          <a:p>
            <a:pPr marL="457200" lvl="1" indent="0">
              <a:buNone/>
            </a:pPr>
            <a:r>
              <a:rPr lang="en-US" altLang="ja-JP" dirty="0">
                <a:latin typeface="Consolas" panose="020B0609020204030204" pitchFamily="49" charset="0"/>
              </a:rPr>
              <a:t>[1,] 1.000000  7.389056  54.59815</a:t>
            </a:r>
          </a:p>
          <a:p>
            <a:pPr marL="457200" lvl="1" indent="0">
              <a:buNone/>
            </a:pPr>
            <a:r>
              <a:rPr lang="en-US" altLang="ja-JP" dirty="0">
                <a:latin typeface="Consolas" panose="020B0609020204030204" pitchFamily="49" charset="0"/>
              </a:rPr>
              <a:t>[2,] 2.718282 20.085537 148.41316</a:t>
            </a:r>
          </a:p>
        </p:txBody>
      </p:sp>
    </p:spTree>
    <p:extLst>
      <p:ext uri="{BB962C8B-B14F-4D97-AF65-F5344CB8AC3E}">
        <p14:creationId xmlns:p14="http://schemas.microsoft.com/office/powerpoint/2010/main" val="77776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lang="en-US" altLang="ja-JP" dirty="0"/>
              <a:t>o</a:t>
            </a:r>
            <a:r>
              <a:rPr kumimoji="1" lang="en-US" altLang="ja-JP" dirty="0"/>
              <a:t>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p:txBody>
          <a:bodyPr/>
          <a:lstStyle/>
          <a:p>
            <a:r>
              <a:rPr lang="en-US" altLang="ja-JP" dirty="0"/>
              <a:t>ver. 1.0.0</a:t>
            </a:r>
            <a:r>
              <a:rPr lang="ja-JP" altLang="en-US" dirty="0"/>
              <a:t>でも</a:t>
            </a:r>
            <a:r>
              <a:rPr kumimoji="1" lang="ja-JP" altLang="en-US" dirty="0"/>
              <a:t>動的型付け</a:t>
            </a:r>
            <a:endParaRPr kumimoji="1" lang="en-US" altLang="ja-JP" dirty="0"/>
          </a:p>
          <a:p>
            <a:r>
              <a:rPr kumimoji="1" lang="ja-JP" altLang="en-US" dirty="0"/>
              <a:t>割と自由に数値を入れてもエラーを吐かない</a:t>
            </a:r>
            <a:endParaRPr kumimoji="1" lang="en-US" altLang="ja-JP" dirty="0"/>
          </a:p>
          <a:p>
            <a:pPr lvl="1"/>
            <a:r>
              <a:rPr kumimoji="1" lang="en-US" altLang="ja-JP" dirty="0"/>
              <a:t>exp</a:t>
            </a:r>
            <a:r>
              <a:rPr kumimoji="1" lang="ja-JP" altLang="en-US" dirty="0"/>
              <a:t>関数</a:t>
            </a:r>
            <a:r>
              <a:rPr kumimoji="1" lang="en-US" altLang="ja-JP" dirty="0"/>
              <a:t>:</a:t>
            </a:r>
            <a:r>
              <a:rPr kumimoji="1" lang="ja-JP" altLang="en-US" dirty="0"/>
              <a:t> 数値，ベクトル，行列などもちゃんと返してくれたりする？</a:t>
            </a:r>
            <a:endParaRPr kumimoji="1" lang="en-US" altLang="ja-JP" dirty="0"/>
          </a:p>
          <a:p>
            <a:pPr lvl="2"/>
            <a:r>
              <a:rPr lang="en-US" altLang="ja-JP" dirty="0"/>
              <a:t>factor</a:t>
            </a:r>
            <a:r>
              <a:rPr lang="ja-JP" altLang="en-US" dirty="0"/>
              <a:t>型，</a:t>
            </a:r>
            <a:r>
              <a:rPr lang="en-US" altLang="ja-JP" dirty="0"/>
              <a:t>character</a:t>
            </a:r>
            <a:r>
              <a:rPr lang="ja-JP" altLang="en-US" dirty="0"/>
              <a:t>型，</a:t>
            </a:r>
            <a:r>
              <a:rPr lang="en-US" altLang="ja-JP" dirty="0"/>
              <a:t>logical</a:t>
            </a:r>
            <a:r>
              <a:rPr lang="ja-JP" altLang="en-US" dirty="0"/>
              <a:t>型はエラー</a:t>
            </a:r>
            <a:endParaRPr lang="en-US" altLang="ja-JP" dirty="0"/>
          </a:p>
          <a:p>
            <a:pPr lvl="2"/>
            <a:r>
              <a:rPr kumimoji="1" lang="ja-JP" altLang="en-US" dirty="0"/>
              <a:t>複数の型が入ってる</a:t>
            </a:r>
            <a:r>
              <a:rPr kumimoji="1" lang="en-US" altLang="ja-JP" dirty="0" err="1"/>
              <a:t>data.frame</a:t>
            </a:r>
            <a:r>
              <a:rPr kumimoji="1" lang="ja-JP" altLang="en-US" dirty="0"/>
              <a:t>型もエラー</a:t>
            </a:r>
            <a:endParaRPr kumimoji="1" lang="en-US" altLang="ja-JP" dirty="0"/>
          </a:p>
          <a:p>
            <a:pPr lvl="2"/>
            <a:r>
              <a:rPr lang="en-US" altLang="ja-JP" dirty="0"/>
              <a:t>list</a:t>
            </a:r>
            <a:r>
              <a:rPr lang="ja-JP" altLang="en-US" dirty="0"/>
              <a:t>方は要素の型があっていてもエラー</a:t>
            </a:r>
            <a:endParaRPr kumimoji="1" lang="en-US" altLang="ja-JP" dirty="0"/>
          </a:p>
        </p:txBody>
      </p:sp>
      <p:pic>
        <p:nvPicPr>
          <p:cNvPr id="4" name="図 3">
            <a:extLst>
              <a:ext uri="{FF2B5EF4-FFF2-40B4-BE49-F238E27FC236}">
                <a16:creationId xmlns:a16="http://schemas.microsoft.com/office/drawing/2014/main" id="{1F604915-DDA5-4905-803D-34114F671639}"/>
              </a:ext>
            </a:extLst>
          </p:cNvPr>
          <p:cNvPicPr>
            <a:picLocks noChangeAspect="1"/>
          </p:cNvPicPr>
          <p:nvPr/>
        </p:nvPicPr>
        <p:blipFill rotWithShape="1">
          <a:blip r:embed="rId2">
            <a:extLst>
              <a:ext uri="{28A0092B-C50C-407E-A947-70E740481C1C}">
                <a14:useLocalDpi xmlns:a14="http://schemas.microsoft.com/office/drawing/2010/main" val="0"/>
              </a:ext>
            </a:extLst>
          </a:blip>
          <a:srcRect t="15884" b="12017"/>
          <a:stretch/>
        </p:blipFill>
        <p:spPr>
          <a:xfrm>
            <a:off x="838200" y="4407157"/>
            <a:ext cx="9870649" cy="607903"/>
          </a:xfrm>
          <a:prstGeom prst="rect">
            <a:avLst/>
          </a:prstGeom>
        </p:spPr>
      </p:pic>
    </p:spTree>
    <p:extLst>
      <p:ext uri="{BB962C8B-B14F-4D97-AF65-F5344CB8AC3E}">
        <p14:creationId xmlns:p14="http://schemas.microsoft.com/office/powerpoint/2010/main" val="3021634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関数の特徴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a:xfrm>
            <a:off x="838200" y="1825625"/>
            <a:ext cx="10515600" cy="4351338"/>
          </a:xfrm>
        </p:spPr>
        <p:txBody>
          <a:bodyPr/>
          <a:lstStyle/>
          <a:p>
            <a:r>
              <a:rPr kumimoji="1" lang="ja-JP" altLang="en-US" dirty="0"/>
              <a:t>関数のデフォルト値</a:t>
            </a:r>
            <a:endParaRPr kumimoji="1" lang="en-US" altLang="ja-JP" dirty="0"/>
          </a:p>
          <a:p>
            <a:pPr lvl="1"/>
            <a:r>
              <a:rPr lang="ja-JP" altLang="en-US" dirty="0"/>
              <a:t>引数として設定されているが，入力しなくてもどうにかしてくれる</a:t>
            </a:r>
            <a:endParaRPr lang="en-US" altLang="ja-JP" dirty="0"/>
          </a:p>
          <a:p>
            <a:pPr lvl="1"/>
            <a:endParaRPr lang="en-US" altLang="ja-JP" dirty="0"/>
          </a:p>
          <a:p>
            <a:r>
              <a:rPr lang="en-US" altLang="ja-JP" dirty="0">
                <a:latin typeface="Consolas" panose="020B0609020204030204" pitchFamily="49" charset="0"/>
              </a:rPr>
              <a:t>Head &lt;- function(</a:t>
            </a:r>
            <a:r>
              <a:rPr lang="en-US" altLang="ja-JP" dirty="0" err="1">
                <a:latin typeface="Consolas" panose="020B0609020204030204" pitchFamily="49" charset="0"/>
              </a:rPr>
              <a:t>DataFrame</a:t>
            </a:r>
            <a:r>
              <a:rPr lang="en-US" altLang="ja-JP" dirty="0">
                <a:latin typeface="Consolas" panose="020B0609020204030204" pitchFamily="49" charset="0"/>
              </a:rPr>
              <a:t>, </a:t>
            </a:r>
            <a:r>
              <a:rPr lang="en-US" altLang="ja-JP" dirty="0">
                <a:solidFill>
                  <a:srgbClr val="FF0000"/>
                </a:solidFill>
                <a:latin typeface="Consolas" panose="020B0609020204030204" pitchFamily="49" charset="0"/>
              </a:rPr>
              <a:t>n = 5</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DataFrame</a:t>
            </a:r>
            <a:r>
              <a:rPr lang="en-US" altLang="ja-JP" dirty="0">
                <a:latin typeface="Consolas" panose="020B0609020204030204" pitchFamily="49" charset="0"/>
              </a:rPr>
              <a:t>[1:n,]</a:t>
            </a:r>
          </a:p>
          <a:p>
            <a:pPr marL="0" indent="0">
              <a:buNone/>
            </a:pPr>
            <a:r>
              <a:rPr lang="en-US" altLang="ja-JP" dirty="0">
                <a:latin typeface="Consolas" panose="020B0609020204030204" pitchFamily="49" charset="0"/>
              </a:rPr>
              <a:t>}</a:t>
            </a:r>
          </a:p>
          <a:p>
            <a:pPr lvl="1"/>
            <a:r>
              <a:rPr kumimoji="1" lang="ja-JP" altLang="en-US" dirty="0"/>
              <a:t>デフォルト値があると，</a:t>
            </a:r>
            <a:r>
              <a:rPr kumimoji="1" lang="en-US" altLang="ja-JP" dirty="0" err="1"/>
              <a:t>DataFrame</a:t>
            </a:r>
            <a:r>
              <a:rPr kumimoji="1" lang="ja-JP" altLang="en-US" dirty="0"/>
              <a:t>さえ入れれば</a:t>
            </a:r>
            <a:r>
              <a:rPr lang="ja-JP" altLang="en-US" dirty="0"/>
              <a:t>どうにかしてくれる</a:t>
            </a:r>
            <a:endParaRPr kumimoji="1" lang="en-US" altLang="ja-JP" dirty="0"/>
          </a:p>
        </p:txBody>
      </p:sp>
    </p:spTree>
    <p:extLst>
      <p:ext uri="{BB962C8B-B14F-4D97-AF65-F5344CB8AC3E}">
        <p14:creationId xmlns:p14="http://schemas.microsoft.com/office/powerpoint/2010/main" val="3523666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演算子を作る</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27649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C6EE2-091E-4D0E-AE59-A68CB700E20C}"/>
              </a:ext>
            </a:extLst>
          </p:cNvPr>
          <p:cNvSpPr>
            <a:spLocks noGrp="1"/>
          </p:cNvSpPr>
          <p:nvPr>
            <p:ph type="title"/>
          </p:nvPr>
        </p:nvSpPr>
        <p:spPr/>
        <p:txBody>
          <a:bodyPr/>
          <a:lstStyle/>
          <a:p>
            <a:r>
              <a:rPr kumimoji="1" lang="ja-JP" altLang="en-US" dirty="0"/>
              <a:t>演算子を作る</a:t>
            </a:r>
          </a:p>
        </p:txBody>
      </p:sp>
      <p:sp>
        <p:nvSpPr>
          <p:cNvPr id="3" name="コンテンツ プレースホルダー 2">
            <a:extLst>
              <a:ext uri="{FF2B5EF4-FFF2-40B4-BE49-F238E27FC236}">
                <a16:creationId xmlns:a16="http://schemas.microsoft.com/office/drawing/2014/main" id="{D3EEA2D7-23D0-439A-8483-67FE5847F48C}"/>
              </a:ext>
            </a:extLst>
          </p:cNvPr>
          <p:cNvSpPr>
            <a:spLocks noGrp="1"/>
          </p:cNvSpPr>
          <p:nvPr>
            <p:ph idx="1"/>
          </p:nvPr>
        </p:nvSpPr>
        <p:spPr>
          <a:xfrm>
            <a:off x="838200" y="1825625"/>
            <a:ext cx="10813330" cy="4351338"/>
          </a:xfrm>
        </p:spPr>
        <p:txBody>
          <a:bodyPr/>
          <a:lstStyle/>
          <a:p>
            <a:r>
              <a:rPr lang="en-US" altLang="ja-JP" dirty="0"/>
              <a:t>Python</a:t>
            </a:r>
            <a:r>
              <a:rPr lang="ja-JP" altLang="en-US" dirty="0"/>
              <a:t>などにある演算子</a:t>
            </a:r>
            <a:r>
              <a:rPr lang="en-US" altLang="ja-JP" dirty="0">
                <a:latin typeface="Consolas" panose="020B0609020204030204" pitchFamily="49" charset="0"/>
              </a:rPr>
              <a:t>+=/-=(</a:t>
            </a:r>
            <a:r>
              <a:rPr lang="ja-JP" altLang="en-US" dirty="0">
                <a:latin typeface="Consolas" panose="020B0609020204030204" pitchFamily="49" charset="0"/>
              </a:rPr>
              <a:t>インクリメント</a:t>
            </a:r>
            <a:r>
              <a:rPr lang="en-US" altLang="ja-JP" dirty="0">
                <a:latin typeface="Consolas" panose="020B0609020204030204" pitchFamily="49" charset="0"/>
              </a:rPr>
              <a:t>/</a:t>
            </a:r>
            <a:r>
              <a:rPr lang="ja-JP" altLang="en-US" dirty="0">
                <a:latin typeface="Consolas" panose="020B0609020204030204" pitchFamily="49" charset="0"/>
              </a:rPr>
              <a:t>デクリメント</a:t>
            </a:r>
            <a:r>
              <a:rPr lang="en-US" altLang="ja-JP" dirty="0">
                <a:latin typeface="Consolas" panose="020B0609020204030204" pitchFamily="49" charset="0"/>
              </a:rPr>
              <a:t>)</a:t>
            </a:r>
            <a:endParaRPr lang="en-US" altLang="ja-JP" dirty="0"/>
          </a:p>
          <a:p>
            <a:pPr lvl="1"/>
            <a:r>
              <a:rPr kumimoji="1" lang="en-US" altLang="ja-JP" dirty="0"/>
              <a:t>R</a:t>
            </a:r>
            <a:r>
              <a:rPr lang="ja-JP" altLang="en-US" dirty="0" err="1"/>
              <a:t>には</a:t>
            </a:r>
            <a:r>
              <a:rPr lang="ja-JP" altLang="en-US" dirty="0"/>
              <a:t>デフォルトで定義されていなかったりする</a:t>
            </a:r>
            <a:endParaRPr lang="en-US" altLang="ja-JP" dirty="0"/>
          </a:p>
          <a:p>
            <a:pPr lvl="1"/>
            <a:endParaRPr kumimoji="1" lang="en-US" altLang="ja-JP" dirty="0"/>
          </a:p>
          <a:p>
            <a:r>
              <a:rPr kumimoji="1" lang="ja-JP" altLang="en-US" dirty="0"/>
              <a:t>パイプ演算子 </a:t>
            </a:r>
            <a:r>
              <a:rPr kumimoji="1" lang="en-US" altLang="ja-JP" dirty="0">
                <a:latin typeface="Consolas" panose="020B0609020204030204" pitchFamily="49" charset="0"/>
              </a:rPr>
              <a:t>%&gt;%</a:t>
            </a:r>
          </a:p>
          <a:p>
            <a:pPr lvl="1"/>
            <a:r>
              <a:rPr kumimoji="1" lang="en-US" altLang="ja-JP" dirty="0" err="1">
                <a:latin typeface="Consolas" panose="020B0609020204030204" pitchFamily="49" charset="0"/>
              </a:rPr>
              <a:t>magrittr</a:t>
            </a:r>
            <a:r>
              <a:rPr lang="ja-JP" altLang="en-US" dirty="0">
                <a:latin typeface="Consolas" panose="020B0609020204030204" pitchFamily="49" charset="0"/>
              </a:rPr>
              <a:t>のない神代</a:t>
            </a:r>
            <a:endParaRPr kumimoji="1" lang="en-US" altLang="ja-JP" dirty="0"/>
          </a:p>
          <a:p>
            <a:pPr lvl="1"/>
            <a:endParaRPr kumimoji="1" lang="en-US" altLang="ja-JP" dirty="0"/>
          </a:p>
          <a:p>
            <a:r>
              <a:rPr lang="en-US" altLang="ja-JP" dirty="0"/>
              <a:t>.</a:t>
            </a:r>
            <a:endParaRPr kumimoji="1" lang="en-US" altLang="ja-JP" dirty="0"/>
          </a:p>
        </p:txBody>
      </p:sp>
      <p:pic>
        <p:nvPicPr>
          <p:cNvPr id="8" name="図 7">
            <a:extLst>
              <a:ext uri="{FF2B5EF4-FFF2-40B4-BE49-F238E27FC236}">
                <a16:creationId xmlns:a16="http://schemas.microsoft.com/office/drawing/2014/main" id="{BED268D9-3924-4A69-BE4B-6B3151061F53}"/>
              </a:ext>
            </a:extLst>
          </p:cNvPr>
          <p:cNvPicPr>
            <a:picLocks noChangeAspect="1"/>
          </p:cNvPicPr>
          <p:nvPr/>
        </p:nvPicPr>
        <p:blipFill>
          <a:blip r:embed="rId2"/>
          <a:stretch>
            <a:fillRect/>
          </a:stretch>
        </p:blipFill>
        <p:spPr>
          <a:xfrm>
            <a:off x="1149237" y="3911236"/>
            <a:ext cx="6904093" cy="2265727"/>
          </a:xfrm>
          <a:prstGeom prst="rect">
            <a:avLst/>
          </a:prstGeom>
        </p:spPr>
      </p:pic>
    </p:spTree>
    <p:extLst>
      <p:ext uri="{BB962C8B-B14F-4D97-AF65-F5344CB8AC3E}">
        <p14:creationId xmlns:p14="http://schemas.microsoft.com/office/powerpoint/2010/main" val="2194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ja-JP" altLang="en-US" dirty="0"/>
              <a:t>すべての演算子は</a:t>
            </a:r>
            <a:br>
              <a:rPr kumimoji="1" lang="en-US" altLang="ja-JP" dirty="0"/>
            </a:br>
            <a:r>
              <a:rPr kumimoji="1" lang="ja-JP" altLang="en-US" dirty="0"/>
              <a:t>関数じゃ</a:t>
            </a:r>
            <a:r>
              <a:rPr kumimoji="1" lang="ja-JP" altLang="en-US" dirty="0" err="1"/>
              <a:t>ね</a:t>
            </a:r>
            <a:r>
              <a:rPr kumimoji="1" lang="ja-JP" altLang="en-US" dirty="0"/>
              <a:t>？</a:t>
            </a:r>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73224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FC5FC-ABA0-4C25-9CD4-2E35B66DAF82}"/>
              </a:ext>
            </a:extLst>
          </p:cNvPr>
          <p:cNvSpPr>
            <a:spLocks noGrp="1"/>
          </p:cNvSpPr>
          <p:nvPr>
            <p:ph type="title"/>
          </p:nvPr>
        </p:nvSpPr>
        <p:spPr/>
        <p:txBody>
          <a:bodyPr/>
          <a:lstStyle/>
          <a:p>
            <a:r>
              <a:rPr kumimoji="1" lang="ja-JP" altLang="en-US" dirty="0"/>
              <a:t>関数とは </a:t>
            </a:r>
            <a:r>
              <a:rPr kumimoji="1" lang="en-US" altLang="ja-JP" dirty="0"/>
              <a:t>in R</a:t>
            </a:r>
            <a:endParaRPr kumimoji="1" lang="ja-JP" altLang="en-US" dirty="0"/>
          </a:p>
        </p:txBody>
      </p:sp>
      <p:sp>
        <p:nvSpPr>
          <p:cNvPr id="3" name="コンテンツ プレースホルダー 2">
            <a:extLst>
              <a:ext uri="{FF2B5EF4-FFF2-40B4-BE49-F238E27FC236}">
                <a16:creationId xmlns:a16="http://schemas.microsoft.com/office/drawing/2014/main" id="{56CDBB9D-8D26-4703-8B6A-42D08508EF5C}"/>
              </a:ext>
            </a:extLst>
          </p:cNvPr>
          <p:cNvSpPr>
            <a:spLocks noGrp="1"/>
          </p:cNvSpPr>
          <p:nvPr>
            <p:ph idx="1"/>
          </p:nvPr>
        </p:nvSpPr>
        <p:spPr>
          <a:xfrm>
            <a:off x="838200" y="1825625"/>
            <a:ext cx="7457388" cy="4351338"/>
          </a:xfrm>
        </p:spPr>
        <p:txBody>
          <a:bodyPr/>
          <a:lstStyle/>
          <a:p>
            <a:r>
              <a:rPr kumimoji="1" lang="ja-JP" altLang="en-US" dirty="0">
                <a:solidFill>
                  <a:schemeClr val="bg1">
                    <a:lumMod val="75000"/>
                  </a:schemeClr>
                </a:solidFill>
              </a:rPr>
              <a:t>平均を返す関数</a:t>
            </a:r>
            <a:endParaRPr kumimoji="1" lang="en-US" altLang="ja-JP" dirty="0">
              <a:solidFill>
                <a:schemeClr val="bg1">
                  <a:lumMod val="75000"/>
                </a:schemeClr>
              </a:solidFill>
            </a:endParaRPr>
          </a:p>
          <a:p>
            <a:pPr lvl="1"/>
            <a:r>
              <a:rPr lang="en-US" altLang="ja-JP" dirty="0">
                <a:solidFill>
                  <a:schemeClr val="bg1">
                    <a:lumMod val="75000"/>
                  </a:schemeClr>
                </a:solidFill>
              </a:rPr>
              <a:t>mean(x, na.rm = FALSE)</a:t>
            </a:r>
          </a:p>
          <a:p>
            <a:pPr lvl="2"/>
            <a:r>
              <a:rPr lang="en-US" altLang="ja-JP" dirty="0">
                <a:solidFill>
                  <a:schemeClr val="bg1">
                    <a:lumMod val="75000"/>
                  </a:schemeClr>
                </a:solidFill>
              </a:rPr>
              <a:t>x: </a:t>
            </a:r>
            <a:r>
              <a:rPr lang="ja-JP" altLang="en-US" dirty="0">
                <a:solidFill>
                  <a:schemeClr val="bg1">
                    <a:lumMod val="75000"/>
                  </a:schemeClr>
                </a:solidFill>
              </a:rPr>
              <a:t>僕の作った最強のデータ</a:t>
            </a:r>
            <a:r>
              <a:rPr lang="en-US" altLang="ja-JP" dirty="0">
                <a:solidFill>
                  <a:schemeClr val="bg1">
                    <a:lumMod val="75000"/>
                  </a:schemeClr>
                </a:solidFill>
              </a:rPr>
              <a:t>(</a:t>
            </a:r>
            <a:r>
              <a:rPr lang="ja-JP" altLang="en-US" dirty="0">
                <a:solidFill>
                  <a:schemeClr val="bg1">
                    <a:lumMod val="75000"/>
                  </a:schemeClr>
                </a:solidFill>
              </a:rPr>
              <a:t>ベクトル</a:t>
            </a:r>
            <a:r>
              <a:rPr lang="en-US" altLang="ja-JP" dirty="0">
                <a:solidFill>
                  <a:schemeClr val="bg1">
                    <a:lumMod val="75000"/>
                  </a:schemeClr>
                </a:solidFill>
              </a:rPr>
              <a:t>)</a:t>
            </a:r>
          </a:p>
          <a:p>
            <a:pPr lvl="2"/>
            <a:r>
              <a:rPr lang="en-US" altLang="ja-JP" dirty="0">
                <a:solidFill>
                  <a:schemeClr val="bg1">
                    <a:lumMod val="75000"/>
                  </a:schemeClr>
                </a:solidFill>
              </a:rPr>
              <a:t>na.rm: </a:t>
            </a:r>
            <a:r>
              <a:rPr lang="ja-JP" altLang="en-US" dirty="0">
                <a:solidFill>
                  <a:schemeClr val="bg1">
                    <a:lumMod val="75000"/>
                  </a:schemeClr>
                </a:solidFill>
              </a:rPr>
              <a:t>パラメータ</a:t>
            </a:r>
            <a:r>
              <a:rPr lang="en-US" altLang="ja-JP" dirty="0">
                <a:solidFill>
                  <a:schemeClr val="bg1">
                    <a:lumMod val="75000"/>
                  </a:schemeClr>
                </a:solidFill>
              </a:rPr>
              <a:t>(NA</a:t>
            </a:r>
            <a:r>
              <a:rPr lang="ja-JP" altLang="en-US" dirty="0">
                <a:solidFill>
                  <a:schemeClr val="bg1">
                    <a:lumMod val="75000"/>
                  </a:schemeClr>
                </a:solidFill>
              </a:rPr>
              <a:t>を含めて計算する？しない？</a:t>
            </a:r>
            <a:r>
              <a:rPr lang="en-US" altLang="ja-JP" dirty="0">
                <a:solidFill>
                  <a:schemeClr val="bg1">
                    <a:lumMod val="75000"/>
                  </a:schemeClr>
                </a:solidFill>
              </a:rPr>
              <a:t>)</a:t>
            </a:r>
          </a:p>
          <a:p>
            <a:pPr lvl="2"/>
            <a:endParaRPr lang="en-US" altLang="ja-JP" dirty="0">
              <a:latin typeface="Consolas" panose="020B0609020204030204" pitchFamily="49" charset="0"/>
            </a:endParaRPr>
          </a:p>
          <a:p>
            <a:r>
              <a:rPr lang="ja-JP" altLang="en-US" dirty="0">
                <a:latin typeface="Consolas" panose="020B0609020204030204" pitchFamily="49" charset="0"/>
              </a:rPr>
              <a:t>二項演算子</a:t>
            </a:r>
            <a:endParaRPr lang="en-US" altLang="ja-JP" dirty="0">
              <a:latin typeface="Consolas" panose="020B0609020204030204" pitchFamily="49" charset="0"/>
            </a:endParaRPr>
          </a:p>
          <a:p>
            <a:pPr lvl="1"/>
            <a:r>
              <a:rPr lang="en-US" altLang="ja-JP" dirty="0">
                <a:solidFill>
                  <a:schemeClr val="bg1">
                    <a:lumMod val="75000"/>
                  </a:schemeClr>
                </a:solidFill>
                <a:latin typeface="Consolas" panose="020B0609020204030204" pitchFamily="49" charset="0"/>
              </a:rPr>
              <a:t>Lisp</a:t>
            </a:r>
            <a:r>
              <a:rPr lang="ja-JP" altLang="en-US" dirty="0" err="1">
                <a:solidFill>
                  <a:schemeClr val="bg1">
                    <a:lumMod val="75000"/>
                  </a:schemeClr>
                </a:solidFill>
                <a:latin typeface="Consolas" panose="020B0609020204030204" pitchFamily="49" charset="0"/>
              </a:rPr>
              <a:t>っぽい</a:t>
            </a:r>
            <a:endParaRPr lang="en-US" altLang="ja-JP" dirty="0">
              <a:solidFill>
                <a:schemeClr val="bg1">
                  <a:lumMod val="75000"/>
                </a:schemeClr>
              </a:solidFill>
              <a:latin typeface="Consolas" panose="020B0609020204030204" pitchFamily="49" charset="0"/>
            </a:endParaRPr>
          </a:p>
          <a:p>
            <a:pPr lvl="1"/>
            <a:r>
              <a:rPr lang="en-US" altLang="ja-JP" dirty="0">
                <a:solidFill>
                  <a:srgbClr val="FF0000"/>
                </a:solidFill>
                <a:latin typeface="Consolas" panose="020B0609020204030204" pitchFamily="49" charset="0"/>
              </a:rPr>
              <a:t>`+`(1,2)</a:t>
            </a:r>
            <a:r>
              <a:rPr lang="ja-JP" altLang="en-US" dirty="0">
                <a:solidFill>
                  <a:srgbClr val="FF0000"/>
                </a:solidFill>
                <a:latin typeface="Consolas" panose="020B0609020204030204" pitchFamily="49" charset="0"/>
              </a:rPr>
              <a:t>　→ </a:t>
            </a:r>
            <a:r>
              <a:rPr lang="en-US" altLang="ja-JP" dirty="0">
                <a:solidFill>
                  <a:srgbClr val="FF0000"/>
                </a:solidFill>
                <a:latin typeface="Consolas" panose="020B0609020204030204" pitchFamily="49" charset="0"/>
              </a:rPr>
              <a:t>3</a:t>
            </a:r>
            <a:r>
              <a:rPr lang="ja-JP" altLang="en-US" dirty="0">
                <a:solidFill>
                  <a:srgbClr val="FF0000"/>
                </a:solidFill>
                <a:latin typeface="Consolas" panose="020B0609020204030204" pitchFamily="49" charset="0"/>
              </a:rPr>
              <a:t>を返す</a:t>
            </a:r>
            <a:r>
              <a:rPr lang="en-US" altLang="ja-JP" dirty="0">
                <a:solidFill>
                  <a:srgbClr val="FF0000"/>
                </a:solidFill>
                <a:latin typeface="Consolas" panose="020B0609020204030204" pitchFamily="49" charset="0"/>
              </a:rPr>
              <a:t>(`-`</a:t>
            </a:r>
            <a:r>
              <a:rPr lang="ja-JP" altLang="en-US" dirty="0" err="1">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a:t>
            </a:r>
            <a:r>
              <a:rPr lang="ja-JP" altLang="en-US" dirty="0" err="1">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a:t>
            </a:r>
            <a:r>
              <a:rPr lang="ja-JP" altLang="en-US" dirty="0">
                <a:solidFill>
                  <a:srgbClr val="FF0000"/>
                </a:solidFill>
                <a:latin typeface="Consolas" panose="020B0609020204030204" pitchFamily="49" charset="0"/>
              </a:rPr>
              <a:t>もある</a:t>
            </a:r>
            <a:r>
              <a:rPr lang="en-US" altLang="ja-JP" dirty="0">
                <a:solidFill>
                  <a:srgbClr val="FF0000"/>
                </a:solidFill>
                <a:latin typeface="Consolas" panose="020B0609020204030204" pitchFamily="49" charset="0"/>
              </a:rPr>
              <a:t>)</a:t>
            </a:r>
          </a:p>
          <a:p>
            <a:pPr lvl="1"/>
            <a:r>
              <a:rPr lang="ja-JP" altLang="en-US" dirty="0">
                <a:solidFill>
                  <a:schemeClr val="bg1">
                    <a:lumMod val="75000"/>
                  </a:schemeClr>
                </a:solidFill>
                <a:latin typeface="Consolas" panose="020B0609020204030204" pitchFamily="49" charset="0"/>
              </a:rPr>
              <a:t>三項以上は</a:t>
            </a:r>
            <a:r>
              <a:rPr lang="en-US" altLang="ja-JP" dirty="0">
                <a:solidFill>
                  <a:schemeClr val="bg1">
                    <a:lumMod val="75000"/>
                  </a:schemeClr>
                </a:solidFill>
                <a:latin typeface="Consolas" panose="020B0609020204030204" pitchFamily="49" charset="0"/>
              </a:rPr>
              <a:t>Error</a:t>
            </a:r>
            <a:r>
              <a:rPr lang="ja-JP" altLang="en-US" dirty="0">
                <a:solidFill>
                  <a:schemeClr val="bg1">
                    <a:lumMod val="75000"/>
                  </a:schemeClr>
                </a:solidFill>
                <a:latin typeface="Consolas" panose="020B0609020204030204" pitchFamily="49" charset="0"/>
              </a:rPr>
              <a:t>となる</a:t>
            </a:r>
            <a:endParaRPr lang="en-US" altLang="ja-JP" dirty="0">
              <a:solidFill>
                <a:schemeClr val="bg1">
                  <a:lumMod val="75000"/>
                </a:schemeClr>
              </a:solidFill>
              <a:latin typeface="Consolas" panose="020B0609020204030204" pitchFamily="49" charset="0"/>
            </a:endParaRPr>
          </a:p>
          <a:p>
            <a:pPr lvl="2"/>
            <a:r>
              <a:rPr lang="ja-JP" altLang="en-US" dirty="0">
                <a:solidFill>
                  <a:schemeClr val="bg1">
                    <a:lumMod val="75000"/>
                  </a:schemeClr>
                </a:solidFill>
                <a:latin typeface="Consolas" panose="020B0609020204030204" pitchFamily="49" charset="0"/>
              </a:rPr>
              <a:t>具体的なエラーメッセージも存在しない時代</a:t>
            </a:r>
            <a:endParaRPr lang="en-US" altLang="ja-JP" dirty="0">
              <a:solidFill>
                <a:schemeClr val="bg1">
                  <a:lumMod val="75000"/>
                </a:schemeClr>
              </a:solidFill>
              <a:latin typeface="Consolas" panose="020B0609020204030204" pitchFamily="49" charset="0"/>
            </a:endParaRPr>
          </a:p>
        </p:txBody>
      </p:sp>
      <p:pic>
        <p:nvPicPr>
          <p:cNvPr id="7" name="図 6">
            <a:extLst>
              <a:ext uri="{FF2B5EF4-FFF2-40B4-BE49-F238E27FC236}">
                <a16:creationId xmlns:a16="http://schemas.microsoft.com/office/drawing/2014/main" id="{65FB29BC-4898-44DA-8538-C31439384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89" y="4553891"/>
            <a:ext cx="1480008" cy="422860"/>
          </a:xfrm>
          <a:prstGeom prst="rect">
            <a:avLst/>
          </a:prstGeom>
        </p:spPr>
      </p:pic>
      <p:pic>
        <p:nvPicPr>
          <p:cNvPr id="9" name="図 8">
            <a:extLst>
              <a:ext uri="{FF2B5EF4-FFF2-40B4-BE49-F238E27FC236}">
                <a16:creationId xmlns:a16="http://schemas.microsoft.com/office/drawing/2014/main" id="{149BE1AB-9DE7-484B-AF0D-EA408B6C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80" y="4976751"/>
            <a:ext cx="2122903" cy="773600"/>
          </a:xfrm>
          <a:prstGeom prst="rect">
            <a:avLst/>
          </a:prstGeom>
        </p:spPr>
      </p:pic>
    </p:spTree>
    <p:extLst>
      <p:ext uri="{BB962C8B-B14F-4D97-AF65-F5344CB8AC3E}">
        <p14:creationId xmlns:p14="http://schemas.microsoft.com/office/powerpoint/2010/main" val="20128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normAutofit fontScale="90000"/>
          </a:bodyPr>
          <a:lstStyle/>
          <a:p>
            <a:r>
              <a:rPr lang="ja-JP" altLang="en-US" dirty="0"/>
              <a:t>自己定義演算子は関数として</a:t>
            </a:r>
            <a:br>
              <a:rPr lang="en-US" altLang="ja-JP" dirty="0"/>
            </a:br>
            <a:r>
              <a:rPr lang="ja-JP" altLang="en-US" dirty="0"/>
              <a:t>定義できん</a:t>
            </a:r>
            <a:r>
              <a:rPr lang="ja-JP" altLang="en-US" dirty="0" err="1"/>
              <a:t>じゃね</a:t>
            </a:r>
            <a:r>
              <a:rPr lang="ja-JP" altLang="en-US" dirty="0"/>
              <a:t>？</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36474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BDCF5-A0D5-4398-8407-E073496AF428}"/>
              </a:ext>
            </a:extLst>
          </p:cNvPr>
          <p:cNvSpPr>
            <a:spLocks noGrp="1"/>
          </p:cNvSpPr>
          <p:nvPr>
            <p:ph type="ctrTitle"/>
          </p:nvPr>
        </p:nvSpPr>
        <p:spPr/>
        <p:txBody>
          <a:bodyPr/>
          <a:lstStyle/>
          <a:p>
            <a:r>
              <a:rPr kumimoji="1" lang="ja-JP" altLang="en-US" dirty="0"/>
              <a:t>宇宙が生</a:t>
            </a:r>
            <a:r>
              <a:rPr lang="ja-JP" altLang="en-US" dirty="0"/>
              <a:t>まれる前の話</a:t>
            </a:r>
            <a:br>
              <a:rPr lang="en-US" altLang="ja-JP" dirty="0"/>
            </a:br>
            <a:r>
              <a:rPr lang="en-US" altLang="ja-JP" sz="4400" dirty="0">
                <a:solidFill>
                  <a:schemeClr val="bg1">
                    <a:lumMod val="95000"/>
                  </a:schemeClr>
                </a:solidFill>
              </a:rPr>
              <a:t>R</a:t>
            </a:r>
            <a:r>
              <a:rPr lang="ja-JP" altLang="en-US" sz="4400" dirty="0">
                <a:solidFill>
                  <a:schemeClr val="bg1">
                    <a:lumMod val="95000"/>
                  </a:schemeClr>
                </a:solidFill>
              </a:rPr>
              <a:t> </a:t>
            </a:r>
            <a:r>
              <a:rPr lang="en-US" altLang="ja-JP" sz="4400" dirty="0" err="1">
                <a:solidFill>
                  <a:schemeClr val="bg1">
                    <a:lumMod val="95000"/>
                  </a:schemeClr>
                </a:solidFill>
              </a:rPr>
              <a:t>ver</a:t>
            </a:r>
            <a:r>
              <a:rPr lang="en-US" altLang="ja-JP" sz="4400" dirty="0">
                <a:solidFill>
                  <a:schemeClr val="bg1">
                    <a:lumMod val="95000"/>
                  </a:schemeClr>
                </a:solidFill>
              </a:rPr>
              <a:t> 1.0.0</a:t>
            </a:r>
            <a:r>
              <a:rPr lang="ja-JP" altLang="en-US" sz="4400" dirty="0">
                <a:solidFill>
                  <a:schemeClr val="bg1">
                    <a:lumMod val="95000"/>
                  </a:schemeClr>
                </a:solidFill>
              </a:rPr>
              <a:t>で関数を知る</a:t>
            </a:r>
            <a:endParaRPr kumimoji="1" lang="ja-JP" altLang="en-US" dirty="0">
              <a:solidFill>
                <a:schemeClr val="bg1">
                  <a:lumMod val="95000"/>
                </a:schemeClr>
              </a:solidFill>
            </a:endParaRPr>
          </a:p>
        </p:txBody>
      </p:sp>
      <p:sp>
        <p:nvSpPr>
          <p:cNvPr id="3" name="字幕 2">
            <a:extLst>
              <a:ext uri="{FF2B5EF4-FFF2-40B4-BE49-F238E27FC236}">
                <a16:creationId xmlns:a16="http://schemas.microsoft.com/office/drawing/2014/main" id="{C2C8AB70-AD56-4EF7-BDDE-EAADF26797D0}"/>
              </a:ext>
            </a:extLst>
          </p:cNvPr>
          <p:cNvSpPr>
            <a:spLocks noGrp="1"/>
          </p:cNvSpPr>
          <p:nvPr>
            <p:ph type="subTitle" idx="1"/>
          </p:nvPr>
        </p:nvSpPr>
        <p:spPr/>
        <p:txBody>
          <a:bodyPr/>
          <a:lstStyle/>
          <a:p>
            <a:r>
              <a:rPr kumimoji="1" lang="ja-JP" altLang="en-US" dirty="0" err="1"/>
              <a:t>きぬ</a:t>
            </a:r>
            <a:r>
              <a:rPr kumimoji="1" lang="ja-JP" altLang="en-US" dirty="0"/>
              <a:t>いと</a:t>
            </a:r>
            <a:endParaRPr kumimoji="1" lang="en-US" altLang="ja-JP" dirty="0"/>
          </a:p>
          <a:p>
            <a:r>
              <a:rPr lang="en-US" altLang="ja-JP" dirty="0" err="1"/>
              <a:t>TokyoR</a:t>
            </a:r>
            <a:r>
              <a:rPr lang="en-US" altLang="ja-JP" dirty="0"/>
              <a:t> #75</a:t>
            </a:r>
            <a:endParaRPr kumimoji="1" lang="ja-JP" altLang="en-US" dirty="0"/>
          </a:p>
        </p:txBody>
      </p:sp>
    </p:spTree>
    <p:extLst>
      <p:ext uri="{BB962C8B-B14F-4D97-AF65-F5344CB8AC3E}">
        <p14:creationId xmlns:p14="http://schemas.microsoft.com/office/powerpoint/2010/main" val="1630249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kumimoji="1" lang="ja-JP" altLang="en-US" dirty="0"/>
              <a:t>演算子を作る</a:t>
            </a:r>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演算子は</a:t>
            </a:r>
            <a:r>
              <a:rPr lang="en-US" altLang="ja-JP" dirty="0">
                <a:latin typeface="Consolas" panose="020B0609020204030204" pitchFamily="49" charset="0"/>
              </a:rPr>
              <a:t>”%(</a:t>
            </a:r>
            <a:r>
              <a:rPr lang="ja-JP" altLang="en-US" dirty="0">
                <a:latin typeface="Consolas" panose="020B0609020204030204" pitchFamily="49" charset="0"/>
              </a:rPr>
              <a:t>好きな演算子の名前</a:t>
            </a:r>
            <a:r>
              <a:rPr lang="en-US" altLang="ja-JP" dirty="0">
                <a:latin typeface="Consolas" panose="020B0609020204030204" pitchFamily="49" charset="0"/>
              </a:rPr>
              <a:t>)%”</a:t>
            </a:r>
            <a:r>
              <a:rPr lang="ja-JP" altLang="en-US" dirty="0">
                <a:latin typeface="Consolas" panose="020B0609020204030204" pitchFamily="49" charset="0"/>
              </a:rPr>
              <a:t>としてつくる</a:t>
            </a:r>
            <a:endParaRPr lang="en-US" altLang="ja-JP" dirty="0">
              <a:latin typeface="Consolas" panose="020B0609020204030204" pitchFamily="49" charset="0"/>
            </a:endParaRPr>
          </a:p>
          <a:p>
            <a:r>
              <a:rPr lang="ja-JP" altLang="en-US" dirty="0">
                <a:latin typeface="Consolas" panose="020B0609020204030204" pitchFamily="49" charset="0"/>
              </a:rPr>
              <a:t>インクリメント</a:t>
            </a:r>
            <a:r>
              <a:rPr lang="en-US" altLang="ja-JP" dirty="0">
                <a:latin typeface="Consolas" panose="020B0609020204030204" pitchFamily="49" charset="0"/>
              </a:rPr>
              <a:t>/</a:t>
            </a:r>
            <a:r>
              <a:rPr lang="ja-JP" altLang="en-US" dirty="0">
                <a:latin typeface="Consolas" panose="020B0609020204030204" pitchFamily="49" charset="0"/>
              </a:rPr>
              <a:t>デクリメント</a:t>
            </a:r>
            <a:endParaRPr lang="en-US" altLang="ja-JP" dirty="0">
              <a:latin typeface="Consolas" panose="020B0609020204030204" pitchFamily="49" charset="0"/>
            </a:endParaRPr>
          </a:p>
          <a:p>
            <a:pPr lvl="1"/>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){x + y}</a:t>
            </a:r>
          </a:p>
          <a:p>
            <a:pPr lvl="1"/>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){x – y}</a:t>
            </a:r>
          </a:p>
          <a:p>
            <a:r>
              <a:rPr lang="ja-JP" altLang="en-US" dirty="0">
                <a:latin typeface="Consolas" panose="020B0609020204030204" pitchFamily="49" charset="0"/>
              </a:rPr>
              <a:t>パイプ演算子</a:t>
            </a:r>
            <a:endParaRPr lang="en-US" altLang="ja-JP" dirty="0">
              <a:latin typeface="Consolas" panose="020B0609020204030204" pitchFamily="49" charset="0"/>
            </a:endParaRPr>
          </a:p>
          <a:p>
            <a:pPr lvl="1"/>
            <a:r>
              <a:rPr lang="en-US" altLang="ja-JP" dirty="0">
                <a:latin typeface="Consolas" panose="020B0609020204030204" pitchFamily="49" charset="0"/>
              </a:rPr>
              <a:t>“%&gt;1%” &lt;- function(x, Function){Function(x)}</a:t>
            </a:r>
          </a:p>
          <a:p>
            <a:pPr marL="0" indent="0">
              <a:buNone/>
            </a:pPr>
            <a:endParaRPr lang="en-US" altLang="ja-JP" dirty="0">
              <a:latin typeface="Consolas" panose="020B0609020204030204" pitchFamily="49" charset="0"/>
            </a:endParaRPr>
          </a:p>
        </p:txBody>
      </p:sp>
    </p:spTree>
    <p:extLst>
      <p:ext uri="{BB962C8B-B14F-4D97-AF65-F5344CB8AC3E}">
        <p14:creationId xmlns:p14="http://schemas.microsoft.com/office/powerpoint/2010/main" val="192925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動かしてみる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pPr marL="0" indent="0">
              <a:buNone/>
            </a:pPr>
            <a:r>
              <a:rPr lang="en-US" altLang="ja-JP" dirty="0">
                <a:latin typeface="Consolas" panose="020B0609020204030204" pitchFamily="49" charset="0"/>
              </a:rPr>
              <a:t>&gt;</a:t>
            </a:r>
            <a:r>
              <a:rPr lang="ja-JP" altLang="en-US" dirty="0">
                <a:latin typeface="Consolas" panose="020B0609020204030204" pitchFamily="49" charset="0"/>
              </a:rPr>
              <a:t> </a:t>
            </a:r>
            <a:r>
              <a:rPr lang="en-US" altLang="ja-JP" dirty="0">
                <a:latin typeface="Consolas" panose="020B0609020204030204" pitchFamily="49" charset="0"/>
              </a:rPr>
              <a:t>c(1,2,3,4,5) %+=% 1</a:t>
            </a:r>
          </a:p>
          <a:p>
            <a:pPr marL="0" indent="0">
              <a:buNone/>
            </a:pPr>
            <a:r>
              <a:rPr lang="en-US" altLang="ja-JP" dirty="0">
                <a:latin typeface="Consolas" panose="020B0609020204030204" pitchFamily="49" charset="0"/>
              </a:rPr>
              <a:t>[1] 2 3 4 5 6</a:t>
            </a:r>
          </a:p>
          <a:p>
            <a:pPr marL="0" indent="0">
              <a:buNone/>
            </a:pPr>
            <a:r>
              <a:rPr lang="en-US" altLang="ja-JP" dirty="0">
                <a:latin typeface="Consolas" panose="020B0609020204030204" pitchFamily="49" charset="0"/>
              </a:rPr>
              <a:t>&gt; c(1,2,3,4,5) %-=% 1</a:t>
            </a:r>
          </a:p>
          <a:p>
            <a:pPr marL="0" indent="0">
              <a:buNone/>
            </a:pPr>
            <a:r>
              <a:rPr lang="en-US" altLang="ja-JP" dirty="0">
                <a:latin typeface="Consolas" panose="020B0609020204030204" pitchFamily="49" charset="0"/>
              </a:rPr>
              <a:t>[1] 0 1 2 3 4</a:t>
            </a:r>
          </a:p>
          <a:p>
            <a:pPr marL="0" indent="0">
              <a:buNone/>
            </a:pPr>
            <a:r>
              <a:rPr lang="en-US" altLang="ja-JP" dirty="0">
                <a:latin typeface="Consolas" panose="020B0609020204030204" pitchFamily="49" charset="0"/>
              </a:rPr>
              <a:t>&gt; c(1,2,3,4,5) %&gt;% sum</a:t>
            </a:r>
          </a:p>
          <a:p>
            <a:pPr marL="0" indent="0">
              <a:buNone/>
            </a:pPr>
            <a:r>
              <a:rPr lang="en-US" altLang="ja-JP" dirty="0">
                <a:latin typeface="Consolas" panose="020B0609020204030204" pitchFamily="49" charset="0"/>
              </a:rPr>
              <a:t>[1] 15</a:t>
            </a:r>
          </a:p>
          <a:p>
            <a:pPr marL="0" indent="0">
              <a:buNone/>
            </a:pPr>
            <a:r>
              <a:rPr kumimoji="1" lang="en-US" altLang="ja-JP" dirty="0">
                <a:latin typeface="Consolas" panose="020B0609020204030204" pitchFamily="49" charset="0"/>
              </a:rPr>
              <a:t>&gt; </a:t>
            </a:r>
            <a:r>
              <a:rPr kumimoji="1" lang="ja-JP" altLang="en-US" dirty="0">
                <a:latin typeface="Consolas" panose="020B0609020204030204" pitchFamily="49" charset="0"/>
              </a:rPr>
              <a:t>「パイプ演算子定義できた</a:t>
            </a:r>
            <a:r>
              <a:rPr kumimoji="1" lang="ja-JP" altLang="en-US" dirty="0" err="1">
                <a:latin typeface="Consolas" panose="020B0609020204030204" pitchFamily="49" charset="0"/>
              </a:rPr>
              <a:t>やんけ</a:t>
            </a:r>
            <a:r>
              <a:rPr kumimoji="1" lang="ja-JP" altLang="en-US" dirty="0">
                <a:latin typeface="Consolas" panose="020B0609020204030204" pitchFamily="49" charset="0"/>
              </a:rPr>
              <a:t>！」</a:t>
            </a:r>
            <a:r>
              <a:rPr kumimoji="1" lang="en-US" altLang="ja-JP" dirty="0">
                <a:latin typeface="Consolas" panose="020B0609020204030204" pitchFamily="49" charset="0"/>
              </a:rPr>
              <a:t>……</a:t>
            </a:r>
            <a:r>
              <a:rPr kumimoji="1" lang="ja-JP" altLang="en-US" dirty="0" err="1">
                <a:latin typeface="Consolas" panose="020B0609020204030204" pitchFamily="49" charset="0"/>
              </a:rPr>
              <a:t>と思</a:t>
            </a:r>
            <a:r>
              <a:rPr kumimoji="1" lang="ja-JP" altLang="en-US" dirty="0">
                <a:latin typeface="Consolas" panose="020B0609020204030204" pitchFamily="49" charset="0"/>
              </a:rPr>
              <a:t>いきや</a:t>
            </a:r>
          </a:p>
        </p:txBody>
      </p:sp>
    </p:spTree>
    <p:extLst>
      <p:ext uri="{BB962C8B-B14F-4D97-AF65-F5344CB8AC3E}">
        <p14:creationId xmlns:p14="http://schemas.microsoft.com/office/powerpoint/2010/main" val="1261104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動かしてみる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pPr marL="0" indent="0">
              <a:buNone/>
            </a:pPr>
            <a:r>
              <a:rPr lang="en-US" altLang="ja-JP" dirty="0">
                <a:latin typeface="Consolas" panose="020B0609020204030204" pitchFamily="49" charset="0"/>
              </a:rPr>
              <a:t>&gt;matrix(c(1,2,3,4,5,6),2,3) %&gt;% apply(MARGIN = 1, FUN = sum)</a:t>
            </a:r>
          </a:p>
          <a:p>
            <a:pPr marL="0" indent="0">
              <a:buNone/>
            </a:pPr>
            <a:r>
              <a:rPr lang="en-US" altLang="ja-JP" dirty="0">
                <a:latin typeface="Consolas" panose="020B0609020204030204" pitchFamily="49" charset="0"/>
              </a:rPr>
              <a:t>Error in apply(MARGIN = 1, FUN = sum) : Argument "X" is missing, with no default</a:t>
            </a:r>
          </a:p>
        </p:txBody>
      </p:sp>
      <p:pic>
        <p:nvPicPr>
          <p:cNvPr id="5" name="図 4">
            <a:extLst>
              <a:ext uri="{FF2B5EF4-FFF2-40B4-BE49-F238E27FC236}">
                <a16:creationId xmlns:a16="http://schemas.microsoft.com/office/drawing/2014/main" id="{02DE8695-C802-4818-AB6F-F2B8EA60A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23943"/>
            <a:ext cx="1911007" cy="895247"/>
          </a:xfrm>
          <a:prstGeom prst="rect">
            <a:avLst/>
          </a:prstGeom>
        </p:spPr>
      </p:pic>
      <p:pic>
        <p:nvPicPr>
          <p:cNvPr id="7" name="図 6">
            <a:extLst>
              <a:ext uri="{FF2B5EF4-FFF2-40B4-BE49-F238E27FC236}">
                <a16:creationId xmlns:a16="http://schemas.microsoft.com/office/drawing/2014/main" id="{BA687BCA-DF38-416B-BD0D-396B45660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507049"/>
            <a:ext cx="4346312" cy="1346996"/>
          </a:xfrm>
          <a:prstGeom prst="rect">
            <a:avLst/>
          </a:prstGeom>
        </p:spPr>
      </p:pic>
      <p:sp>
        <p:nvSpPr>
          <p:cNvPr id="8" name="テキスト ボックス 7">
            <a:extLst>
              <a:ext uri="{FF2B5EF4-FFF2-40B4-BE49-F238E27FC236}">
                <a16:creationId xmlns:a16="http://schemas.microsoft.com/office/drawing/2014/main" id="{BBBBC27F-AB30-41EA-9489-308F8C36112C}"/>
              </a:ext>
            </a:extLst>
          </p:cNvPr>
          <p:cNvSpPr txBox="1"/>
          <p:nvPr/>
        </p:nvSpPr>
        <p:spPr>
          <a:xfrm>
            <a:off x="2749207" y="4063849"/>
            <a:ext cx="1172344" cy="369332"/>
          </a:xfrm>
          <a:prstGeom prst="rect">
            <a:avLst/>
          </a:prstGeom>
          <a:noFill/>
        </p:spPr>
        <p:txBody>
          <a:bodyPr wrap="square" rtlCol="0">
            <a:spAutoFit/>
          </a:bodyPr>
          <a:lstStyle/>
          <a:p>
            <a:r>
              <a:rPr kumimoji="1" lang="ja-JP" altLang="en-US" dirty="0"/>
              <a:t>←！？</a:t>
            </a:r>
          </a:p>
        </p:txBody>
      </p:sp>
      <p:sp>
        <p:nvSpPr>
          <p:cNvPr id="9" name="テキスト ボックス 8">
            <a:extLst>
              <a:ext uri="{FF2B5EF4-FFF2-40B4-BE49-F238E27FC236}">
                <a16:creationId xmlns:a16="http://schemas.microsoft.com/office/drawing/2014/main" id="{B3784CAC-603B-4A45-B9BE-DDEF55BC7D28}"/>
              </a:ext>
            </a:extLst>
          </p:cNvPr>
          <p:cNvSpPr txBox="1"/>
          <p:nvPr/>
        </p:nvSpPr>
        <p:spPr>
          <a:xfrm>
            <a:off x="5184512" y="4912262"/>
            <a:ext cx="1404824"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470698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くやしいので</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a:latin typeface="Consolas" panose="020B0609020204030204" pitchFamily="49" charset="0"/>
              </a:rPr>
              <a:t>matrix</a:t>
            </a:r>
            <a:r>
              <a:rPr lang="ja-JP" altLang="en-US" dirty="0">
                <a:latin typeface="Consolas" panose="020B0609020204030204" pitchFamily="49" charset="0"/>
              </a:rPr>
              <a:t>型にパイプ演算子で</a:t>
            </a:r>
            <a:r>
              <a:rPr lang="en-US" altLang="ja-JP" dirty="0">
                <a:latin typeface="Consolas" panose="020B0609020204030204" pitchFamily="49" charset="0"/>
              </a:rPr>
              <a:t>apply()</a:t>
            </a:r>
            <a:r>
              <a:rPr lang="ja-JP" altLang="en-US" dirty="0">
                <a:latin typeface="Consolas" panose="020B0609020204030204" pitchFamily="49" charset="0"/>
              </a:rPr>
              <a:t>を適用できるように改修したい</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en-US" altLang="ja-JP" dirty="0">
                <a:latin typeface="Consolas" panose="020B0609020204030204" pitchFamily="49" charset="0"/>
              </a:rPr>
              <a:t>%&gt;%</a:t>
            </a:r>
            <a:r>
              <a:rPr lang="ja-JP" altLang="en-US" dirty="0">
                <a:latin typeface="Consolas" panose="020B0609020204030204" pitchFamily="49" charset="0"/>
              </a:rPr>
              <a:t>演算子どう動いてるんだ</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p:txBody>
      </p:sp>
    </p:spTree>
    <p:extLst>
      <p:ext uri="{BB962C8B-B14F-4D97-AF65-F5344CB8AC3E}">
        <p14:creationId xmlns:p14="http://schemas.microsoft.com/office/powerpoint/2010/main" val="3691124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a:latin typeface="Consolas" panose="020B0609020204030204" pitchFamily="49" charset="0"/>
              </a:rPr>
              <a:t>%&gt;%</a:t>
            </a:r>
            <a:r>
              <a:rPr lang="ja-JP" altLang="en-US" dirty="0">
                <a:latin typeface="Consolas" panose="020B0609020204030204" pitchFamily="49" charset="0"/>
              </a:rPr>
              <a:t>演算子どう動いているんだ</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a:p>
            <a:pPr lvl="1"/>
            <a:r>
              <a:rPr lang="en-US" altLang="ja-JP" dirty="0" err="1">
                <a:latin typeface="Consolas" panose="020B0609020204030204" pitchFamily="49" charset="0"/>
              </a:rPr>
              <a:t>igjit</a:t>
            </a:r>
            <a:r>
              <a:rPr lang="ja-JP" altLang="en-US" dirty="0">
                <a:latin typeface="Consolas" panose="020B0609020204030204" pitchFamily="49" charset="0"/>
              </a:rPr>
              <a:t>先生がすでにやっていた</a:t>
            </a:r>
            <a:endParaRPr lang="en-US" altLang="ja-JP" dirty="0">
              <a:latin typeface="Consolas" panose="020B0609020204030204" pitchFamily="49" charset="0"/>
            </a:endParaRPr>
          </a:p>
          <a:p>
            <a:pPr lvl="1"/>
            <a:r>
              <a:rPr lang="en-US" altLang="ja-JP" dirty="0">
                <a:latin typeface="Consolas" panose="020B0609020204030204" pitchFamily="49" charset="0"/>
              </a:rPr>
              <a:t>https://igjit.github.io/slides/2018/01/tiny_pipe/#/</a:t>
            </a:r>
          </a:p>
        </p:txBody>
      </p:sp>
      <p:pic>
        <p:nvPicPr>
          <p:cNvPr id="6" name="図 5">
            <a:extLst>
              <a:ext uri="{FF2B5EF4-FFF2-40B4-BE49-F238E27FC236}">
                <a16:creationId xmlns:a16="http://schemas.microsoft.com/office/drawing/2014/main" id="{D6257114-90E1-411A-AE63-B1308F5FC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942" y="3511485"/>
            <a:ext cx="5480115" cy="3082564"/>
          </a:xfrm>
          <a:prstGeom prst="rect">
            <a:avLst/>
          </a:prstGeom>
          <a:ln>
            <a:solidFill>
              <a:schemeClr val="tx1"/>
            </a:solidFill>
          </a:ln>
        </p:spPr>
      </p:pic>
    </p:spTree>
    <p:extLst>
      <p:ext uri="{BB962C8B-B14F-4D97-AF65-F5344CB8AC3E}">
        <p14:creationId xmlns:p14="http://schemas.microsoft.com/office/powerpoint/2010/main" val="882898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先生に従ってみる</a:t>
            </a:r>
            <a:endParaRPr lang="en-US" altLang="ja-JP" dirty="0">
              <a:latin typeface="Consolas" panose="020B0609020204030204" pitchFamily="49" charset="0"/>
            </a:endParaRPr>
          </a:p>
          <a:p>
            <a:pPr lvl="1"/>
            <a:r>
              <a:rPr lang="en-US" altLang="ja-JP" dirty="0">
                <a:latin typeface="Consolas" panose="020B0609020204030204" pitchFamily="49" charset="0"/>
              </a:rPr>
              <a:t>R</a:t>
            </a:r>
            <a:r>
              <a:rPr lang="ja-JP" altLang="en-US" dirty="0">
                <a:latin typeface="Consolas" panose="020B0609020204030204" pitchFamily="49" charset="0"/>
              </a:rPr>
              <a:t>の演算子とか遅延評価とか非標準評価などについては前スライドの</a:t>
            </a:r>
            <a:r>
              <a:rPr lang="en-US" altLang="ja-JP" dirty="0">
                <a:latin typeface="Consolas" panose="020B0609020204030204" pitchFamily="49" charset="0"/>
              </a:rPr>
              <a:t>URL</a:t>
            </a:r>
          </a:p>
          <a:p>
            <a:pPr lvl="1"/>
            <a:r>
              <a:rPr lang="ja-JP" altLang="en-US" dirty="0">
                <a:latin typeface="Consolas" panose="020B0609020204030204" pitchFamily="49" charset="0"/>
              </a:rPr>
              <a:t>または　→　　　　　　　　　　　を参照してください</a:t>
            </a:r>
            <a:r>
              <a:rPr lang="en-US" altLang="ja-JP" dirty="0">
                <a:latin typeface="Consolas" panose="020B0609020204030204" pitchFamily="49" charset="0"/>
              </a:rPr>
              <a:t>……</a:t>
            </a:r>
          </a:p>
        </p:txBody>
      </p:sp>
      <p:pic>
        <p:nvPicPr>
          <p:cNvPr id="8" name="図 7">
            <a:extLst>
              <a:ext uri="{FF2B5EF4-FFF2-40B4-BE49-F238E27FC236}">
                <a16:creationId xmlns:a16="http://schemas.microsoft.com/office/drawing/2014/main" id="{91F5EB81-E925-4273-B7B6-38001A511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36" y="2830678"/>
            <a:ext cx="2320270" cy="3346285"/>
          </a:xfrm>
          <a:prstGeom prst="rect">
            <a:avLst/>
          </a:prstGeom>
        </p:spPr>
      </p:pic>
    </p:spTree>
    <p:extLst>
      <p:ext uri="{BB962C8B-B14F-4D97-AF65-F5344CB8AC3E}">
        <p14:creationId xmlns:p14="http://schemas.microsoft.com/office/powerpoint/2010/main" val="1441315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先生に従ってみる</a:t>
            </a:r>
            <a:endParaRPr lang="en-US" altLang="ja-JP" dirty="0">
              <a:latin typeface="Consolas" panose="020B0609020204030204" pitchFamily="49" charset="0"/>
            </a:endParaRPr>
          </a:p>
          <a:p>
            <a:pPr lvl="1"/>
            <a:r>
              <a:rPr lang="ja-JP" altLang="en-US" dirty="0">
                <a:latin typeface="Consolas" panose="020B0609020204030204" pitchFamily="49" charset="0"/>
              </a:rPr>
              <a:t>「</a:t>
            </a:r>
            <a:r>
              <a:rPr lang="en-US" altLang="ja-JP" dirty="0">
                <a:latin typeface="Consolas" panose="020B0609020204030204" pitchFamily="49" charset="0"/>
              </a:rPr>
              <a:t>R</a:t>
            </a:r>
            <a:r>
              <a:rPr lang="ja-JP" altLang="en-US" dirty="0">
                <a:latin typeface="Consolas" panose="020B0609020204030204" pitchFamily="49" charset="0"/>
              </a:rPr>
              <a:t>言語完全に理解した」体で↓を再現してみる</a:t>
            </a:r>
            <a:endParaRPr lang="en-US" altLang="ja-JP" dirty="0">
              <a:latin typeface="Consolas" panose="020B0609020204030204" pitchFamily="49" charset="0"/>
            </a:endParaRPr>
          </a:p>
        </p:txBody>
      </p:sp>
      <p:pic>
        <p:nvPicPr>
          <p:cNvPr id="5" name="図 4">
            <a:extLst>
              <a:ext uri="{FF2B5EF4-FFF2-40B4-BE49-F238E27FC236}">
                <a16:creationId xmlns:a16="http://schemas.microsoft.com/office/drawing/2014/main" id="{5161489D-5BDD-42FE-84BB-B6A3D8FCA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971" y="2876434"/>
            <a:ext cx="7098058" cy="3981566"/>
          </a:xfrm>
          <a:prstGeom prst="rect">
            <a:avLst/>
          </a:prstGeom>
        </p:spPr>
      </p:pic>
    </p:spTree>
    <p:extLst>
      <p:ext uri="{BB962C8B-B14F-4D97-AF65-F5344CB8AC3E}">
        <p14:creationId xmlns:p14="http://schemas.microsoft.com/office/powerpoint/2010/main" val="1101110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igjit</a:t>
            </a:r>
            <a:r>
              <a:rPr lang="ja-JP" altLang="en-US" dirty="0">
                <a:latin typeface="Consolas" panose="020B0609020204030204" pitchFamily="49" charset="0"/>
              </a:rPr>
              <a:t>先生に従って</a:t>
            </a:r>
            <a:r>
              <a:rPr lang="en-US" altLang="ja-JP" dirty="0" err="1">
                <a:latin typeface="Consolas" panose="020B0609020204030204" pitchFamily="49" charset="0"/>
              </a:rPr>
              <a:t>has_dot</a:t>
            </a:r>
            <a:r>
              <a:rPr lang="en-US" altLang="ja-JP" dirty="0">
                <a:latin typeface="Consolas" panose="020B0609020204030204" pitchFamily="49" charset="0"/>
              </a:rPr>
              <a:t>()</a:t>
            </a:r>
            <a:r>
              <a:rPr lang="ja-JP" altLang="en-US" dirty="0">
                <a:latin typeface="Consolas" panose="020B0609020204030204" pitchFamily="49" charset="0"/>
              </a:rPr>
              <a:t>関数を作ってみる</a:t>
            </a:r>
            <a:endParaRPr lang="en-US" altLang="ja-JP" dirty="0">
              <a:latin typeface="Consolas" panose="020B0609020204030204" pitchFamily="49" charset="0"/>
            </a:endParaRPr>
          </a:p>
          <a:p>
            <a:pPr lvl="1"/>
            <a:r>
              <a:rPr lang="en-US" altLang="ja-JP" dirty="0">
                <a:latin typeface="Consolas" panose="020B0609020204030204" pitchFamily="49" charset="0"/>
              </a:rPr>
              <a:t>1.0.0</a:t>
            </a:r>
            <a:r>
              <a:rPr lang="ja-JP" altLang="en-US" dirty="0">
                <a:latin typeface="Consolas" panose="020B0609020204030204" pitchFamily="49" charset="0"/>
              </a:rPr>
              <a:t>で未実装な</a:t>
            </a:r>
            <a:r>
              <a:rPr lang="en-US" altLang="ja-JP" dirty="0">
                <a:latin typeface="Consolas" panose="020B0609020204030204" pitchFamily="49" charset="0"/>
              </a:rPr>
              <a:t>{base}</a:t>
            </a:r>
            <a:r>
              <a:rPr lang="ja-JP" altLang="en-US" dirty="0">
                <a:latin typeface="Consolas" panose="020B0609020204030204" pitchFamily="49" charset="0"/>
              </a:rPr>
              <a:t>関数</a:t>
            </a:r>
            <a:endParaRPr lang="en-US" altLang="ja-JP" dirty="0">
              <a:latin typeface="Consolas" panose="020B0609020204030204" pitchFamily="49" charset="0"/>
            </a:endParaRPr>
          </a:p>
          <a:p>
            <a:pPr lvl="2"/>
            <a:r>
              <a:rPr lang="en-US" altLang="ja-JP" dirty="0">
                <a:latin typeface="Consolas" panose="020B0609020204030204" pitchFamily="49" charset="0"/>
              </a:rPr>
              <a:t>identical()</a:t>
            </a:r>
          </a:p>
          <a:p>
            <a:pPr lvl="2"/>
            <a:r>
              <a:rPr lang="en-US" altLang="ja-JP" dirty="0" err="1">
                <a:latin typeface="Consolas" panose="020B0609020204030204" pitchFamily="49" charset="0"/>
              </a:rPr>
              <a:t>vapply</a:t>
            </a:r>
            <a:r>
              <a:rPr lang="en-US" altLang="ja-JP" dirty="0">
                <a:latin typeface="Consolas" panose="020B0609020204030204" pitchFamily="49" charset="0"/>
              </a:rPr>
              <a:t>()</a:t>
            </a:r>
          </a:p>
          <a:p>
            <a:pPr lvl="1"/>
            <a:r>
              <a:rPr lang="ja-JP" altLang="en-US" dirty="0">
                <a:latin typeface="Consolas" panose="020B0609020204030204" pitchFamily="49" charset="0"/>
              </a:rPr>
              <a:t>オリジナルで作るしかなさそう</a:t>
            </a:r>
            <a:r>
              <a:rPr lang="en-US" altLang="ja-JP" dirty="0">
                <a:latin typeface="Consolas" panose="020B0609020204030204" pitchFamily="49" charset="0"/>
              </a:rPr>
              <a:t>……</a:t>
            </a:r>
          </a:p>
        </p:txBody>
      </p:sp>
    </p:spTree>
    <p:extLst>
      <p:ext uri="{BB962C8B-B14F-4D97-AF65-F5344CB8AC3E}">
        <p14:creationId xmlns:p14="http://schemas.microsoft.com/office/powerpoint/2010/main" val="2545587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lstStyle/>
          <a:p>
            <a:r>
              <a:rPr lang="en-US" altLang="ja-JP" dirty="0" err="1">
                <a:latin typeface="Consolas" panose="020B0609020204030204" pitchFamily="49" charset="0"/>
              </a:rPr>
              <a:t>HasDot</a:t>
            </a:r>
            <a:r>
              <a:rPr lang="en-US" altLang="ja-JP" dirty="0">
                <a:latin typeface="Consolas" panose="020B0609020204030204" pitchFamily="49" charset="0"/>
              </a:rPr>
              <a:t> &lt;- function(expr){</a:t>
            </a:r>
          </a:p>
          <a:p>
            <a:pPr marL="0" indent="0">
              <a:buNone/>
            </a:pPr>
            <a:r>
              <a:rPr lang="en-US" altLang="ja-JP" dirty="0">
                <a:latin typeface="Consolas" panose="020B0609020204030204" pitchFamily="49" charset="0"/>
              </a:rPr>
              <a:t>	any(</a:t>
            </a:r>
            <a:r>
              <a:rPr lang="en-US" altLang="ja-JP" dirty="0" err="1">
                <a:latin typeface="Consolas" panose="020B0609020204030204" pitchFamily="49" charset="0"/>
              </a:rPr>
              <a:t>as.list</a:t>
            </a:r>
            <a:r>
              <a:rPr lang="en-US" altLang="ja-JP" dirty="0">
                <a:latin typeface="Consolas" panose="020B0609020204030204" pitchFamily="49" charset="0"/>
              </a:rPr>
              <a:t>(expr) == substitute(.))</a:t>
            </a:r>
          </a:p>
          <a:p>
            <a:pPr marL="0" indent="0">
              <a:buNone/>
            </a:pPr>
            <a:r>
              <a:rPr lang="en-US" altLang="ja-JP" dirty="0">
                <a:latin typeface="Consolas" panose="020B0609020204030204" pitchFamily="49" charset="0"/>
              </a:rPr>
              <a:t>}</a:t>
            </a:r>
          </a:p>
          <a:p>
            <a:endParaRPr lang="en-US" altLang="ja-JP" b="1" dirty="0">
              <a:latin typeface="Consolas" panose="020B0609020204030204" pitchFamily="49" charset="0"/>
            </a:endParaRPr>
          </a:p>
          <a:p>
            <a:endParaRPr lang="en-US" altLang="ja-JP" b="1" dirty="0">
              <a:latin typeface="Consolas" panose="020B0609020204030204" pitchFamily="49" charset="0"/>
            </a:endParaRPr>
          </a:p>
          <a:p>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ja-JP" altLang="en-US" dirty="0">
                <a:latin typeface="Consolas" panose="020B0609020204030204" pitchFamily="49" charset="0"/>
              </a:rPr>
              <a:t>返り値の再現ができたしいけん</a:t>
            </a:r>
            <a:r>
              <a:rPr lang="ja-JP" altLang="en-US" dirty="0" err="1">
                <a:latin typeface="Consolas" panose="020B0609020204030204" pitchFamily="49" charset="0"/>
              </a:rPr>
              <a:t>じゃね</a:t>
            </a:r>
            <a:r>
              <a:rPr lang="ja-JP" altLang="en-US" dirty="0">
                <a:latin typeface="Consolas" panose="020B0609020204030204" pitchFamily="49" charset="0"/>
              </a:rPr>
              <a:t>？</a:t>
            </a:r>
            <a:endParaRPr lang="en-US" altLang="ja-JP" dirty="0">
              <a:latin typeface="Consolas" panose="020B0609020204030204" pitchFamily="49" charset="0"/>
            </a:endParaRPr>
          </a:p>
        </p:txBody>
      </p:sp>
      <p:pic>
        <p:nvPicPr>
          <p:cNvPr id="5" name="図 4">
            <a:extLst>
              <a:ext uri="{FF2B5EF4-FFF2-40B4-BE49-F238E27FC236}">
                <a16:creationId xmlns:a16="http://schemas.microsoft.com/office/drawing/2014/main" id="{006993B3-ED99-4661-95C0-918C396BB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464004" cy="1732002"/>
          </a:xfrm>
          <a:prstGeom prst="rect">
            <a:avLst/>
          </a:prstGeom>
        </p:spPr>
      </p:pic>
    </p:spTree>
    <p:extLst>
      <p:ext uri="{BB962C8B-B14F-4D97-AF65-F5344CB8AC3E}">
        <p14:creationId xmlns:p14="http://schemas.microsoft.com/office/powerpoint/2010/main" val="163993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a:bodyPr>
          <a:lstStyle/>
          <a:p>
            <a:r>
              <a:rPr lang="ja-JP" altLang="en-US" dirty="0">
                <a:latin typeface="Consolas" panose="020B0609020204030204" pitchFamily="49" charset="0"/>
              </a:rPr>
              <a:t>ドットがないときに挿入する関数</a:t>
            </a:r>
            <a:endParaRPr lang="en-US" altLang="ja-JP" dirty="0">
              <a:latin typeface="Consolas" panose="020B0609020204030204" pitchFamily="49" charset="0"/>
            </a:endParaRPr>
          </a:p>
          <a:p>
            <a:pPr lvl="1"/>
            <a:r>
              <a:rPr lang="ja-JP" altLang="en-US" dirty="0">
                <a:latin typeface="Consolas" panose="020B0609020204030204" pitchFamily="49" charset="0"/>
              </a:rPr>
              <a:t>どうやら</a:t>
            </a:r>
            <a:r>
              <a:rPr lang="en-US" altLang="ja-JP" dirty="0">
                <a:latin typeface="Consolas" panose="020B0609020204030204" pitchFamily="49" charset="0"/>
              </a:rPr>
              <a:t>1.0.0</a:t>
            </a:r>
            <a:r>
              <a:rPr lang="ja-JP" altLang="en-US" dirty="0">
                <a:latin typeface="Consolas" panose="020B0609020204030204" pitchFamily="49" charset="0"/>
              </a:rPr>
              <a:t>でもそのまま使えそう</a:t>
            </a:r>
            <a:r>
              <a:rPr lang="en-US" altLang="ja-JP" dirty="0">
                <a:latin typeface="Consolas" panose="020B0609020204030204" pitchFamily="49" charset="0"/>
              </a:rPr>
              <a:t>(</a:t>
            </a:r>
            <a:r>
              <a:rPr lang="ja-JP" altLang="en-US" dirty="0">
                <a:latin typeface="Consolas" panose="020B0609020204030204" pitchFamily="49" charset="0"/>
              </a:rPr>
              <a:t>安心</a:t>
            </a:r>
            <a:r>
              <a:rPr lang="en-US" altLang="ja-JP" dirty="0">
                <a:latin typeface="Consolas" panose="020B0609020204030204" pitchFamily="49" charset="0"/>
              </a:rPr>
              <a:t>)</a:t>
            </a:r>
          </a:p>
          <a:p>
            <a:pPr lvl="1"/>
            <a:r>
              <a:rPr lang="en-US" altLang="ja-JP" dirty="0" err="1">
                <a:latin typeface="Consolas" panose="020B0609020204030204" pitchFamily="49" charset="0"/>
              </a:rPr>
              <a:t>InsertDot</a:t>
            </a:r>
            <a:r>
              <a:rPr lang="en-US" altLang="ja-JP" dirty="0">
                <a:latin typeface="Consolas" panose="020B0609020204030204" pitchFamily="49" charset="0"/>
              </a:rPr>
              <a:t> &lt;- function(expr){</a:t>
            </a:r>
          </a:p>
          <a:p>
            <a:pPr marL="457200" lvl="1" indent="0">
              <a:buNone/>
            </a:pPr>
            <a:r>
              <a:rPr lang="en-US" altLang="ja-JP" dirty="0">
                <a:latin typeface="Consolas" panose="020B0609020204030204" pitchFamily="49" charset="0"/>
              </a:rPr>
              <a:t>	</a:t>
            </a:r>
            <a:r>
              <a:rPr lang="en-US" altLang="ja-JP" dirty="0" err="1">
                <a:latin typeface="Consolas" panose="020B0609020204030204" pitchFamily="49" charset="0"/>
              </a:rPr>
              <a:t>as.call</a:t>
            </a:r>
            <a:r>
              <a:rPr lang="en-US" altLang="ja-JP" dirty="0">
                <a:latin typeface="Consolas" panose="020B0609020204030204" pitchFamily="49" charset="0"/>
              </a:rPr>
              <a:t>(c(expr[[1]], quote(.), </a:t>
            </a:r>
            <a:r>
              <a:rPr lang="en-US" altLang="ja-JP" dirty="0" err="1">
                <a:latin typeface="Consolas" panose="020B0609020204030204" pitchFamily="49" charset="0"/>
              </a:rPr>
              <a:t>as.list</a:t>
            </a:r>
            <a:r>
              <a:rPr lang="en-US" altLang="ja-JP" dirty="0">
                <a:latin typeface="Consolas" panose="020B0609020204030204" pitchFamily="49" charset="0"/>
              </a:rPr>
              <a:t>(expr[-1])))</a:t>
            </a:r>
          </a:p>
          <a:p>
            <a:pPr marL="457200" lvl="1" indent="0">
              <a:buNone/>
            </a:pPr>
            <a:r>
              <a:rPr lang="en-US" altLang="ja-JP" sz="2400" dirty="0">
                <a:latin typeface="Consolas" panose="020B0609020204030204" pitchFamily="49" charset="0"/>
              </a:rPr>
              <a:t>}</a:t>
            </a:r>
          </a:p>
          <a:p>
            <a:r>
              <a:rPr lang="ja-JP" altLang="en-US" dirty="0">
                <a:latin typeface="Consolas" panose="020B0609020204030204" pitchFamily="49" charset="0"/>
              </a:rPr>
              <a:t>これで準備は整った</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p:txBody>
      </p:sp>
    </p:spTree>
    <p:extLst>
      <p:ext uri="{BB962C8B-B14F-4D97-AF65-F5344CB8AC3E}">
        <p14:creationId xmlns:p14="http://schemas.microsoft.com/office/powerpoint/2010/main" val="3072921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我々は何を知っているか？</a:t>
            </a:r>
          </a:p>
        </p:txBody>
      </p:sp>
    </p:spTree>
    <p:extLst>
      <p:ext uri="{BB962C8B-B14F-4D97-AF65-F5344CB8AC3E}">
        <p14:creationId xmlns:p14="http://schemas.microsoft.com/office/powerpoint/2010/main" val="2378120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lnSpcReduction="10000"/>
          </a:bodyPr>
          <a:lstStyle/>
          <a:p>
            <a:r>
              <a:rPr lang="en-US" altLang="ja-JP" dirty="0">
                <a:latin typeface="Consolas" panose="020B0609020204030204" pitchFamily="49" charset="0"/>
              </a:rPr>
              <a:t>"%&gt;2%" &lt;- function(</a:t>
            </a:r>
            <a:r>
              <a:rPr lang="en-US" altLang="ja-JP" dirty="0" err="1">
                <a:latin typeface="Consolas" panose="020B0609020204030204" pitchFamily="49" charset="0"/>
              </a:rPr>
              <a:t>LeftHands</a:t>
            </a:r>
            <a:r>
              <a:rPr lang="en-US" altLang="ja-JP" dirty="0">
                <a:latin typeface="Consolas" panose="020B0609020204030204" pitchFamily="49" charset="0"/>
              </a:rPr>
              <a:t>, </a:t>
            </a:r>
            <a:r>
              <a:rPr lang="en-US" altLang="ja-JP" dirty="0" err="1">
                <a:latin typeface="Consolas" panose="020B0609020204030204" pitchFamily="49" charset="0"/>
              </a:rPr>
              <a:t>RightHands</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env &lt;- </a:t>
            </a:r>
            <a:r>
              <a:rPr lang="en-US" altLang="ja-JP" dirty="0" err="1">
                <a:latin typeface="Consolas" panose="020B0609020204030204" pitchFamily="49" charset="0"/>
              </a:rPr>
              <a:t>parent.frame</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expr &lt;- substitute(</a:t>
            </a:r>
            <a:r>
              <a:rPr lang="en-US" altLang="ja-JP" dirty="0" err="1">
                <a:latin typeface="Consolas" panose="020B0609020204030204" pitchFamily="49" charset="0"/>
              </a:rPr>
              <a:t>RightHands</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dotted &lt;- if(</a:t>
            </a:r>
            <a:r>
              <a:rPr lang="en-US" altLang="ja-JP" dirty="0" err="1">
                <a:latin typeface="Consolas" panose="020B0609020204030204" pitchFamily="49" charset="0"/>
              </a:rPr>
              <a:t>HasDot</a:t>
            </a:r>
            <a:r>
              <a:rPr lang="en-US" altLang="ja-JP" dirty="0">
                <a:latin typeface="Consolas" panose="020B0609020204030204" pitchFamily="49" charset="0"/>
              </a:rPr>
              <a:t>(expr)) expr else </a:t>
            </a:r>
            <a:r>
              <a:rPr lang="en-US" altLang="ja-JP" dirty="0" err="1">
                <a:latin typeface="Consolas" panose="020B0609020204030204" pitchFamily="49" charset="0"/>
              </a:rPr>
              <a:t>InsertDot</a:t>
            </a:r>
            <a:r>
              <a:rPr lang="en-US" altLang="ja-JP" dirty="0">
                <a:latin typeface="Consolas" panose="020B0609020204030204" pitchFamily="49" charset="0"/>
              </a:rPr>
              <a:t>(expr)</a:t>
            </a:r>
          </a:p>
          <a:p>
            <a:pPr marL="0" indent="0">
              <a:buNone/>
            </a:pPr>
            <a:r>
              <a:rPr lang="en-US" altLang="ja-JP" dirty="0">
                <a:latin typeface="Consolas" panose="020B0609020204030204" pitchFamily="49" charset="0"/>
              </a:rPr>
              <a:t>	eval(dotted, list(. = </a:t>
            </a:r>
            <a:r>
              <a:rPr lang="en-US" altLang="ja-JP" dirty="0" err="1">
                <a:latin typeface="Consolas" panose="020B0609020204030204" pitchFamily="49" charset="0"/>
              </a:rPr>
              <a:t>LeftHands</a:t>
            </a:r>
            <a:r>
              <a:rPr lang="en-US" altLang="ja-JP" dirty="0">
                <a:latin typeface="Consolas" panose="020B0609020204030204" pitchFamily="49" charset="0"/>
              </a:rPr>
              <a:t>), env)</a:t>
            </a:r>
          </a:p>
          <a:p>
            <a:pPr marL="0" indent="0">
              <a:buNone/>
            </a:pPr>
            <a:r>
              <a:rPr lang="en-US" altLang="ja-JP" dirty="0">
                <a:latin typeface="Consolas" panose="020B0609020204030204" pitchFamily="49" charset="0"/>
              </a:rPr>
              <a:t>}</a:t>
            </a:r>
          </a:p>
          <a:p>
            <a:pPr marL="0" indent="0">
              <a:buNone/>
            </a:pPr>
            <a:endParaRPr lang="en-US" altLang="ja-JP" b="1" dirty="0">
              <a:latin typeface="Consolas" panose="020B0609020204030204" pitchFamily="49" charset="0"/>
            </a:endParaRPr>
          </a:p>
          <a:p>
            <a:r>
              <a:rPr lang="ja-JP" altLang="en-US" dirty="0">
                <a:solidFill>
                  <a:schemeClr val="bg1">
                    <a:lumMod val="50000"/>
                  </a:schemeClr>
                </a:solidFill>
                <a:latin typeface="Consolas" panose="020B0609020204030204" pitchFamily="49" charset="0"/>
              </a:rPr>
              <a:t>流れ変わったな</a:t>
            </a:r>
            <a:endParaRPr lang="en-US" altLang="ja-JP" dirty="0">
              <a:solidFill>
                <a:schemeClr val="bg1">
                  <a:lumMod val="50000"/>
                </a:schemeClr>
              </a:solidFill>
              <a:latin typeface="Consolas" panose="020B0609020204030204" pitchFamily="49" charset="0"/>
            </a:endParaRPr>
          </a:p>
          <a:p>
            <a:pPr marL="0" indent="0">
              <a:buNone/>
            </a:pPr>
            <a:endParaRPr lang="en-US" altLang="ja-JP" b="1" dirty="0">
              <a:latin typeface="Consolas" panose="020B0609020204030204" pitchFamily="49" charset="0"/>
            </a:endParaRPr>
          </a:p>
        </p:txBody>
      </p:sp>
    </p:spTree>
    <p:extLst>
      <p:ext uri="{BB962C8B-B14F-4D97-AF65-F5344CB8AC3E}">
        <p14:creationId xmlns:p14="http://schemas.microsoft.com/office/powerpoint/2010/main" val="429777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改修してみる</a:t>
            </a:r>
          </a:p>
        </p:txBody>
      </p:sp>
      <p:pic>
        <p:nvPicPr>
          <p:cNvPr id="7" name="コンテンツ プレースホルダー 6">
            <a:extLst>
              <a:ext uri="{FF2B5EF4-FFF2-40B4-BE49-F238E27FC236}">
                <a16:creationId xmlns:a16="http://schemas.microsoft.com/office/drawing/2014/main" id="{BE320047-4DD1-4342-9F47-BCA0E5D1BF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595" y="3039596"/>
            <a:ext cx="11121401" cy="778808"/>
          </a:xfrm>
        </p:spPr>
      </p:pic>
      <p:sp>
        <p:nvSpPr>
          <p:cNvPr id="8" name="テキスト ボックス 7">
            <a:extLst>
              <a:ext uri="{FF2B5EF4-FFF2-40B4-BE49-F238E27FC236}">
                <a16:creationId xmlns:a16="http://schemas.microsoft.com/office/drawing/2014/main" id="{03345A94-D489-47CB-9270-D2563FB1035D}"/>
              </a:ext>
            </a:extLst>
          </p:cNvPr>
          <p:cNvSpPr txBox="1"/>
          <p:nvPr/>
        </p:nvSpPr>
        <p:spPr>
          <a:xfrm>
            <a:off x="3784862" y="5167312"/>
            <a:ext cx="4622276" cy="369332"/>
          </a:xfrm>
          <a:prstGeom prst="rect">
            <a:avLst/>
          </a:prstGeom>
          <a:noFill/>
        </p:spPr>
        <p:txBody>
          <a:bodyPr wrap="square" rtlCol="0">
            <a:spAutoFit/>
          </a:bodyPr>
          <a:lstStyle/>
          <a:p>
            <a:r>
              <a:rPr kumimoji="1" lang="ja-JP" altLang="en-US" dirty="0"/>
              <a:t>～♪適宜完全勝利した例の</a:t>
            </a:r>
            <a:r>
              <a:rPr kumimoji="1" lang="en-US" altLang="ja-JP" dirty="0"/>
              <a:t>BGM</a:t>
            </a:r>
            <a:r>
              <a:rPr kumimoji="1" lang="ja-JP" altLang="en-US" dirty="0"/>
              <a:t>を脳内再生</a:t>
            </a:r>
          </a:p>
        </p:txBody>
      </p:sp>
    </p:spTree>
    <p:extLst>
      <p:ext uri="{BB962C8B-B14F-4D97-AF65-F5344CB8AC3E}">
        <p14:creationId xmlns:p14="http://schemas.microsoft.com/office/powerpoint/2010/main" val="3230332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C5E6C-CEBF-4536-BFA0-9B48B63019CF}"/>
              </a:ext>
            </a:extLst>
          </p:cNvPr>
          <p:cNvSpPr>
            <a:spLocks noGrp="1"/>
          </p:cNvSpPr>
          <p:nvPr>
            <p:ph type="title"/>
          </p:nvPr>
        </p:nvSpPr>
        <p:spPr/>
        <p:txBody>
          <a:bodyPr/>
          <a:lstStyle/>
          <a:p>
            <a:r>
              <a:rPr kumimoji="1" lang="ja-JP" altLang="en-US" dirty="0"/>
              <a:t>おまけ</a:t>
            </a:r>
          </a:p>
        </p:txBody>
      </p:sp>
      <p:sp>
        <p:nvSpPr>
          <p:cNvPr id="3" name="コンテンツ プレースホルダー 2">
            <a:extLst>
              <a:ext uri="{FF2B5EF4-FFF2-40B4-BE49-F238E27FC236}">
                <a16:creationId xmlns:a16="http://schemas.microsoft.com/office/drawing/2014/main" id="{7C2E9DD1-B61B-4A27-8746-A2D34057C91B}"/>
              </a:ext>
            </a:extLst>
          </p:cNvPr>
          <p:cNvSpPr>
            <a:spLocks noGrp="1"/>
          </p:cNvSpPr>
          <p:nvPr>
            <p:ph idx="1"/>
          </p:nvPr>
        </p:nvSpPr>
        <p:spPr/>
        <p:txBody>
          <a:bodyPr>
            <a:normAutofit fontScale="77500" lnSpcReduction="20000"/>
          </a:bodyPr>
          <a:lstStyle/>
          <a:p>
            <a:pPr marL="0" indent="0">
              <a:buNone/>
            </a:pPr>
            <a:r>
              <a:rPr lang="en-US" altLang="ja-JP" dirty="0">
                <a:latin typeface="Consolas" panose="020B0609020204030204" pitchFamily="49" charset="0"/>
              </a:rPr>
              <a:t>NA</a:t>
            </a:r>
            <a:r>
              <a:rPr lang="ja-JP" altLang="en-US" dirty="0">
                <a:latin typeface="Consolas" panose="020B0609020204030204" pitchFamily="49" charset="0"/>
              </a:rPr>
              <a:t>を特定の数値で埋めたい</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&gt; “%</a:t>
            </a:r>
            <a:r>
              <a:rPr lang="en-US" altLang="ja-JP" dirty="0" err="1">
                <a:latin typeface="Consolas" panose="020B0609020204030204" pitchFamily="49" charset="0"/>
              </a:rPr>
              <a:t>fillna</a:t>
            </a:r>
            <a:r>
              <a:rPr lang="en-US" altLang="ja-JP" dirty="0">
                <a:latin typeface="Consolas" panose="020B0609020204030204" pitchFamily="49" charset="0"/>
              </a:rPr>
              <a:t>%” &lt;- function(</a:t>
            </a:r>
            <a:r>
              <a:rPr lang="en-US" altLang="ja-JP" dirty="0" err="1">
                <a:latin typeface="Consolas" panose="020B0609020204030204" pitchFamily="49" charset="0"/>
              </a:rPr>
              <a:t>x,y</a:t>
            </a: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	x[is.na(x)] &lt;- y</a:t>
            </a:r>
          </a:p>
          <a:p>
            <a:pPr marL="0" indent="0">
              <a:buNone/>
            </a:pPr>
            <a:r>
              <a:rPr lang="en-US" altLang="ja-JP" dirty="0">
                <a:latin typeface="Consolas" panose="020B0609020204030204" pitchFamily="49" charset="0"/>
              </a:rPr>
              <a:t>	return(x)</a:t>
            </a:r>
          </a:p>
          <a:p>
            <a:pPr marL="0" indent="0">
              <a:buNone/>
            </a:pPr>
            <a:r>
              <a:rPr lang="en-US" altLang="ja-JP" dirty="0">
                <a:latin typeface="Consolas" panose="020B0609020204030204" pitchFamily="49" charset="0"/>
              </a:rPr>
              <a:t>}</a:t>
            </a:r>
          </a:p>
          <a:p>
            <a:pPr marL="0" indent="0">
              <a:buNone/>
            </a:pPr>
            <a:r>
              <a:rPr lang="en-US" altLang="ja-JP" dirty="0">
                <a:latin typeface="Consolas" panose="020B0609020204030204" pitchFamily="49" charset="0"/>
              </a:rPr>
              <a:t>&gt;</a:t>
            </a:r>
            <a:r>
              <a:rPr lang="ja-JP" altLang="en-US" dirty="0">
                <a:latin typeface="Consolas" panose="020B0609020204030204" pitchFamily="49" charset="0"/>
              </a:rPr>
              <a:t> </a:t>
            </a:r>
            <a:r>
              <a:rPr lang="en-US" altLang="ja-JP" dirty="0">
                <a:latin typeface="Consolas" panose="020B0609020204030204" pitchFamily="49" charset="0"/>
              </a:rPr>
              <a:t>c(1,2,3,4,5,NA) %</a:t>
            </a:r>
            <a:r>
              <a:rPr lang="en-US" altLang="ja-JP" dirty="0" err="1">
                <a:latin typeface="Consolas" panose="020B0609020204030204" pitchFamily="49" charset="0"/>
              </a:rPr>
              <a:t>fillna</a:t>
            </a:r>
            <a:r>
              <a:rPr lang="en-US" altLang="ja-JP" dirty="0">
                <a:latin typeface="Consolas" panose="020B0609020204030204" pitchFamily="49" charset="0"/>
              </a:rPr>
              <a:t>% 1</a:t>
            </a:r>
          </a:p>
          <a:p>
            <a:pPr marL="0" indent="0">
              <a:buNone/>
            </a:pPr>
            <a:r>
              <a:rPr lang="en-US" altLang="ja-JP" dirty="0">
                <a:latin typeface="Consolas" panose="020B0609020204030204" pitchFamily="49" charset="0"/>
              </a:rPr>
              <a:t>[1] 1 2 3 4 5 1</a:t>
            </a:r>
          </a:p>
          <a:p>
            <a:pPr marL="0" indent="0">
              <a:buNone/>
            </a:pPr>
            <a:r>
              <a:rPr lang="pl-PL" altLang="ja-JP" dirty="0">
                <a:latin typeface="Consolas" panose="020B0609020204030204" pitchFamily="49" charset="0"/>
              </a:rPr>
              <a:t>&gt; matrix(c(1,NA,3,4,NA,6),2,3) %fillna% 1</a:t>
            </a:r>
          </a:p>
          <a:p>
            <a:pPr marL="0" indent="0">
              <a:buNone/>
            </a:pPr>
            <a:r>
              <a:rPr lang="pl-PL" altLang="ja-JP" dirty="0">
                <a:latin typeface="Consolas" panose="020B0609020204030204" pitchFamily="49" charset="0"/>
              </a:rPr>
              <a:t>     [,1] [,2] [,3]</a:t>
            </a:r>
          </a:p>
          <a:p>
            <a:pPr marL="0" indent="0">
              <a:buNone/>
            </a:pPr>
            <a:r>
              <a:rPr lang="pl-PL" altLang="ja-JP" dirty="0">
                <a:latin typeface="Consolas" panose="020B0609020204030204" pitchFamily="49" charset="0"/>
              </a:rPr>
              <a:t>[1,]    1    3    1</a:t>
            </a:r>
          </a:p>
          <a:p>
            <a:pPr marL="0" indent="0">
              <a:buNone/>
            </a:pPr>
            <a:r>
              <a:rPr lang="pl-PL" altLang="ja-JP" dirty="0">
                <a:latin typeface="Consolas" panose="020B0609020204030204" pitchFamily="49" charset="0"/>
              </a:rPr>
              <a:t>[2,]    1    4    6</a:t>
            </a:r>
          </a:p>
          <a:p>
            <a:pPr marL="0" indent="0">
              <a:buNone/>
            </a:pPr>
            <a:r>
              <a:rPr lang="pl-PL" altLang="ja-JP" dirty="0">
                <a:latin typeface="Consolas" panose="020B0609020204030204" pitchFamily="49" charset="0"/>
              </a:rPr>
              <a:t>&gt; </a:t>
            </a:r>
            <a:endParaRPr lang="en-US" altLang="ja-JP" dirty="0">
              <a:latin typeface="Consolas" panose="020B0609020204030204" pitchFamily="49" charset="0"/>
            </a:endParaRPr>
          </a:p>
        </p:txBody>
      </p:sp>
    </p:spTree>
    <p:extLst>
      <p:ext uri="{BB962C8B-B14F-4D97-AF65-F5344CB8AC3E}">
        <p14:creationId xmlns:p14="http://schemas.microsoft.com/office/powerpoint/2010/main" val="319048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lang="ja-JP" altLang="en-US" dirty="0"/>
              <a:t>まとめ</a:t>
            </a:r>
            <a:endParaRPr kumimoji="1" lang="ja-JP" altLang="en-US" dirty="0"/>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宇宙のできる前の</a:t>
            </a:r>
            <a:r>
              <a:rPr lang="en-US" altLang="ja-JP" dirty="0">
                <a:latin typeface="Consolas" panose="020B0609020204030204" pitchFamily="49" charset="0"/>
              </a:rPr>
              <a:t>R</a:t>
            </a:r>
            <a:r>
              <a:rPr lang="ja-JP" altLang="en-US" dirty="0">
                <a:latin typeface="Consolas" panose="020B0609020204030204" pitchFamily="49" charset="0"/>
              </a:rPr>
              <a:t>に異世界転生</a:t>
            </a:r>
            <a:endParaRPr lang="en-US" altLang="ja-JP" dirty="0">
              <a:latin typeface="Consolas" panose="020B0609020204030204" pitchFamily="49" charset="0"/>
            </a:endParaRPr>
          </a:p>
          <a:p>
            <a:pPr lvl="1"/>
            <a:r>
              <a:rPr lang="ja-JP" altLang="en-US" dirty="0">
                <a:latin typeface="Consolas" panose="020B0609020204030204" pitchFamily="49" charset="0"/>
              </a:rPr>
              <a:t>今当たり前に使っている関数が存在しない時代</a:t>
            </a:r>
            <a:endParaRPr lang="en-US" altLang="ja-JP" dirty="0">
              <a:latin typeface="Consolas" panose="020B0609020204030204" pitchFamily="49" charset="0"/>
            </a:endParaRPr>
          </a:p>
          <a:p>
            <a:pPr lvl="1"/>
            <a:r>
              <a:rPr lang="ja-JP" altLang="en-US" dirty="0">
                <a:latin typeface="Consolas" panose="020B0609020204030204" pitchFamily="49" charset="0"/>
              </a:rPr>
              <a:t>返り値から関数の中身を想像して試行錯誤するやつをする</a:t>
            </a:r>
            <a:endParaRPr lang="en-US" altLang="ja-JP" dirty="0">
              <a:latin typeface="Consolas" panose="020B0609020204030204" pitchFamily="49" charset="0"/>
            </a:endParaRPr>
          </a:p>
          <a:p>
            <a:pPr lvl="2"/>
            <a:r>
              <a:rPr lang="ja-JP" altLang="en-US" dirty="0">
                <a:latin typeface="Consolas" panose="020B0609020204030204" pitchFamily="49" charset="0"/>
              </a:rPr>
              <a:t>これがたのしい</a:t>
            </a:r>
            <a:endParaRPr lang="en-US" altLang="ja-JP" dirty="0">
              <a:latin typeface="Consolas" panose="020B0609020204030204" pitchFamily="49" charset="0"/>
            </a:endParaRPr>
          </a:p>
          <a:p>
            <a:pPr lvl="2"/>
            <a:r>
              <a:rPr lang="ja-JP" altLang="en-US" dirty="0">
                <a:latin typeface="Consolas" panose="020B0609020204030204" pitchFamily="49" charset="0"/>
              </a:rPr>
              <a:t>既存の関数を拡張するきっかけにもなりそうだった</a:t>
            </a:r>
            <a:endParaRPr lang="en-US" altLang="ja-JP" dirty="0">
              <a:latin typeface="Consolas" panose="020B0609020204030204" pitchFamily="49" charset="0"/>
            </a:endParaRPr>
          </a:p>
          <a:p>
            <a:pPr lvl="2"/>
            <a:r>
              <a:rPr lang="en-US" altLang="ja-JP" dirty="0">
                <a:latin typeface="Consolas" panose="020B0609020204030204" pitchFamily="49" charset="0"/>
              </a:rPr>
              <a:t>OSS</a:t>
            </a:r>
            <a:r>
              <a:rPr lang="ja-JP" altLang="en-US" dirty="0" err="1">
                <a:latin typeface="Consolas" panose="020B0609020204030204" pitchFamily="49" charset="0"/>
              </a:rPr>
              <a:t>への</a:t>
            </a:r>
            <a:r>
              <a:rPr lang="ja-JP" altLang="en-US" dirty="0">
                <a:latin typeface="Consolas" panose="020B0609020204030204" pitchFamily="49" charset="0"/>
              </a:rPr>
              <a:t>コミットに活かせるかもしれない！</a:t>
            </a:r>
            <a:endParaRPr lang="en-US" altLang="ja-JP" dirty="0">
              <a:latin typeface="Consolas" panose="020B0609020204030204" pitchFamily="49" charset="0"/>
            </a:endParaRPr>
          </a:p>
          <a:p>
            <a:endParaRPr lang="en-US" altLang="ja-JP" dirty="0">
              <a:latin typeface="Consolas" panose="020B0609020204030204" pitchFamily="49" charset="0"/>
            </a:endParaRPr>
          </a:p>
          <a:p>
            <a:r>
              <a:rPr lang="ja-JP" altLang="en-US" dirty="0">
                <a:latin typeface="Consolas" panose="020B0609020204030204" pitchFamily="49" charset="0"/>
              </a:rPr>
              <a:t>異世界で現代の技術を使って無双したかったが</a:t>
            </a:r>
            <a:r>
              <a:rPr lang="en-US" altLang="ja-JP" dirty="0">
                <a:latin typeface="Consolas" panose="020B0609020204030204" pitchFamily="49" charset="0"/>
              </a:rPr>
              <a:t>……</a:t>
            </a:r>
            <a:r>
              <a:rPr lang="ja-JP" altLang="en-US" dirty="0">
                <a:latin typeface="Consolas" panose="020B0609020204030204" pitchFamily="49" charset="0"/>
              </a:rPr>
              <a:t>？</a:t>
            </a:r>
            <a:endParaRPr lang="en-US" altLang="ja-JP" dirty="0">
              <a:latin typeface="Consolas" panose="020B0609020204030204" pitchFamily="49" charset="0"/>
            </a:endParaRPr>
          </a:p>
          <a:p>
            <a:pPr lvl="1"/>
            <a:r>
              <a:rPr lang="ja-JP" altLang="en-US" dirty="0">
                <a:latin typeface="Consolas" panose="020B0609020204030204" pitchFamily="49" charset="0"/>
              </a:rPr>
              <a:t>げんじつはきびしい</a:t>
            </a:r>
            <a:endParaRPr lang="en-US" altLang="ja-JP" dirty="0">
              <a:latin typeface="Consolas" panose="020B0609020204030204" pitchFamily="49" charset="0"/>
            </a:endParaRPr>
          </a:p>
        </p:txBody>
      </p:sp>
    </p:spTree>
    <p:extLst>
      <p:ext uri="{BB962C8B-B14F-4D97-AF65-F5344CB8AC3E}">
        <p14:creationId xmlns:p14="http://schemas.microsoft.com/office/powerpoint/2010/main" val="3235830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BA654-DF52-4B5B-9212-9FE3A7BAC9C0}"/>
              </a:ext>
            </a:extLst>
          </p:cNvPr>
          <p:cNvSpPr>
            <a:spLocks noGrp="1"/>
          </p:cNvSpPr>
          <p:nvPr>
            <p:ph type="title"/>
          </p:nvPr>
        </p:nvSpPr>
        <p:spPr/>
        <p:txBody>
          <a:bodyPr/>
          <a:lstStyle/>
          <a:p>
            <a:r>
              <a:rPr kumimoji="1" lang="ja-JP" altLang="en-US" dirty="0"/>
              <a:t>次回予告</a:t>
            </a:r>
          </a:p>
        </p:txBody>
      </p:sp>
      <p:sp>
        <p:nvSpPr>
          <p:cNvPr id="3" name="コンテンツ プレースホルダー 2">
            <a:extLst>
              <a:ext uri="{FF2B5EF4-FFF2-40B4-BE49-F238E27FC236}">
                <a16:creationId xmlns:a16="http://schemas.microsoft.com/office/drawing/2014/main" id="{AC464AFD-3D90-4AFB-B89D-9E7F50FB9D2D}"/>
              </a:ext>
            </a:extLst>
          </p:cNvPr>
          <p:cNvSpPr>
            <a:spLocks noGrp="1"/>
          </p:cNvSpPr>
          <p:nvPr>
            <p:ph idx="1"/>
          </p:nvPr>
        </p:nvSpPr>
        <p:spPr/>
        <p:txBody>
          <a:bodyPr>
            <a:normAutofit/>
          </a:bodyPr>
          <a:lstStyle/>
          <a:p>
            <a:r>
              <a:rPr lang="ja-JP" altLang="en-US" dirty="0">
                <a:latin typeface="Consolas" panose="020B0609020204030204" pitchFamily="49" charset="0"/>
              </a:rPr>
              <a:t>テーマの候補</a:t>
            </a:r>
            <a:endParaRPr lang="en-US" altLang="ja-JP" dirty="0">
              <a:latin typeface="Consolas" panose="020B0609020204030204" pitchFamily="49" charset="0"/>
            </a:endParaRPr>
          </a:p>
          <a:p>
            <a:pPr lvl="1"/>
            <a:r>
              <a:rPr lang="ja-JP" altLang="en-US" dirty="0">
                <a:latin typeface="Consolas" panose="020B0609020204030204" pitchFamily="49" charset="0"/>
              </a:rPr>
              <a:t>欠損値</a:t>
            </a:r>
            <a:r>
              <a:rPr lang="en-US" altLang="ja-JP" dirty="0">
                <a:latin typeface="Consolas" panose="020B0609020204030204" pitchFamily="49" charset="0"/>
              </a:rPr>
              <a:t>(NA)</a:t>
            </a:r>
            <a:r>
              <a:rPr lang="ja-JP" altLang="en-US" dirty="0">
                <a:latin typeface="Consolas" panose="020B0609020204030204" pitchFamily="49" charset="0"/>
              </a:rPr>
              <a:t>の処理の話</a:t>
            </a:r>
            <a:r>
              <a:rPr lang="en-US" altLang="ja-JP" dirty="0">
                <a:latin typeface="Consolas" panose="020B0609020204030204" pitchFamily="49" charset="0"/>
              </a:rPr>
              <a:t>(</a:t>
            </a:r>
            <a:r>
              <a:rPr lang="ja-JP" altLang="en-US" dirty="0">
                <a:latin typeface="Consolas" panose="020B0609020204030204" pitchFamily="49" charset="0"/>
              </a:rPr>
              <a:t>定数代入？多重代入？完全情報最尤法？</a:t>
            </a:r>
            <a:r>
              <a:rPr lang="en-US" altLang="ja-JP" dirty="0">
                <a:latin typeface="Consolas" panose="020B0609020204030204" pitchFamily="49" charset="0"/>
              </a:rPr>
              <a:t>)</a:t>
            </a:r>
          </a:p>
          <a:p>
            <a:pPr lvl="1"/>
            <a:r>
              <a:rPr lang="ja-JP" altLang="en-US" dirty="0">
                <a:latin typeface="Consolas" panose="020B0609020204030204" pitchFamily="49" charset="0"/>
              </a:rPr>
              <a:t>データの匿名化の話</a:t>
            </a:r>
            <a:r>
              <a:rPr lang="en-US" altLang="ja-JP" dirty="0">
                <a:latin typeface="Consolas" panose="020B0609020204030204" pitchFamily="49" charset="0"/>
              </a:rPr>
              <a:t>(k-anonymity, differential privacy)</a:t>
            </a:r>
          </a:p>
          <a:p>
            <a:pPr lvl="1"/>
            <a:endParaRPr lang="en-US" altLang="ja-JP" dirty="0">
              <a:latin typeface="Consolas" panose="020B0609020204030204" pitchFamily="49" charset="0"/>
            </a:endParaRPr>
          </a:p>
        </p:txBody>
      </p:sp>
    </p:spTree>
    <p:extLst>
      <p:ext uri="{BB962C8B-B14F-4D97-AF65-F5344CB8AC3E}">
        <p14:creationId xmlns:p14="http://schemas.microsoft.com/office/powerpoint/2010/main" val="2326341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3095C-CD48-45B7-B85F-864BF6DD5052}"/>
              </a:ext>
            </a:extLst>
          </p:cNvPr>
          <p:cNvSpPr>
            <a:spLocks noGrp="1"/>
          </p:cNvSpPr>
          <p:nvPr>
            <p:ph type="title"/>
          </p:nvPr>
        </p:nvSpPr>
        <p:spPr/>
        <p:txBody>
          <a:bodyPr/>
          <a:lstStyle/>
          <a:p>
            <a:r>
              <a:rPr kumimoji="1" lang="ja-JP" altLang="en-US" dirty="0"/>
              <a:t>主な参考</a:t>
            </a:r>
          </a:p>
        </p:txBody>
      </p:sp>
      <p:pic>
        <p:nvPicPr>
          <p:cNvPr id="1026" name="Picture 2" descr="https://images-na.ssl-images-amazon.com/images/I/51p6-f0GtHL._SX388_BO1,204,203,200_.jpg">
            <a:extLst>
              <a:ext uri="{FF2B5EF4-FFF2-40B4-BE49-F238E27FC236}">
                <a16:creationId xmlns:a16="http://schemas.microsoft.com/office/drawing/2014/main" id="{DF058DEB-8FB8-4A61-909C-936FB51FB9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1820" y="1690687"/>
            <a:ext cx="1999593" cy="2558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na.ssl-images-amazon.com/images/I/51sGGydPkYL._SX384_BO1,204,203,200_.jpg">
            <a:extLst>
              <a:ext uri="{FF2B5EF4-FFF2-40B4-BE49-F238E27FC236}">
                <a16:creationId xmlns:a16="http://schemas.microsoft.com/office/drawing/2014/main" id="{8AD3A0F5-602D-47EC-97F9-BDDDD8F8A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21" y="1690687"/>
            <a:ext cx="1979085" cy="2558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ages-na.ssl-images-amazon.com/images/I/51zkjSReHvL._SX352_BO1,204,203,200_.jpg">
            <a:extLst>
              <a:ext uri="{FF2B5EF4-FFF2-40B4-BE49-F238E27FC236}">
                <a16:creationId xmlns:a16="http://schemas.microsoft.com/office/drawing/2014/main" id="{B9CD863A-2B3A-4185-B426-2A7276E12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514" y="1690688"/>
            <a:ext cx="1815015" cy="255845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23B20BD-D4F1-480B-AC10-E94132E29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7314" y="1690688"/>
            <a:ext cx="1773998" cy="2558454"/>
          </a:xfrm>
          <a:prstGeom prst="rect">
            <a:avLst/>
          </a:prstGeom>
        </p:spPr>
      </p:pic>
      <p:pic>
        <p:nvPicPr>
          <p:cNvPr id="8" name="図 7">
            <a:extLst>
              <a:ext uri="{FF2B5EF4-FFF2-40B4-BE49-F238E27FC236}">
                <a16:creationId xmlns:a16="http://schemas.microsoft.com/office/drawing/2014/main" id="{872702E1-BC28-41C2-9E4A-DA5AB549A1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356" y="4441884"/>
            <a:ext cx="3535052" cy="1988466"/>
          </a:xfrm>
          <a:prstGeom prst="rect">
            <a:avLst/>
          </a:prstGeom>
          <a:ln>
            <a:solidFill>
              <a:schemeClr val="tx1"/>
            </a:solidFill>
          </a:ln>
        </p:spPr>
      </p:pic>
    </p:spTree>
    <p:extLst>
      <p:ext uri="{BB962C8B-B14F-4D97-AF65-F5344CB8AC3E}">
        <p14:creationId xmlns:p14="http://schemas.microsoft.com/office/powerpoint/2010/main" val="3181685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C68A26-BA4F-4FC5-8F9E-BD25674AF31F}"/>
              </a:ext>
            </a:extLst>
          </p:cNvPr>
          <p:cNvSpPr>
            <a:spLocks noGrp="1"/>
          </p:cNvSpPr>
          <p:nvPr>
            <p:ph type="ctrTitle"/>
          </p:nvPr>
        </p:nvSpPr>
        <p:spPr/>
        <p:txBody>
          <a:bodyPr/>
          <a:lstStyle/>
          <a:p>
            <a:r>
              <a:rPr kumimoji="1" lang="en-US" altLang="ja-JP" dirty="0"/>
              <a:t>Enjoy!</a:t>
            </a:r>
            <a:endParaRPr kumimoji="1" lang="ja-JP" altLang="en-US" dirty="0"/>
          </a:p>
        </p:txBody>
      </p:sp>
      <p:sp>
        <p:nvSpPr>
          <p:cNvPr id="5" name="字幕 4">
            <a:extLst>
              <a:ext uri="{FF2B5EF4-FFF2-40B4-BE49-F238E27FC236}">
                <a16:creationId xmlns:a16="http://schemas.microsoft.com/office/drawing/2014/main" id="{B701938F-F8A3-495F-AF36-E5075B056ED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2212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5329CDD-AFE2-4EF7-9E0A-3FD47A3E2260}"/>
              </a:ext>
            </a:extLst>
          </p:cNvPr>
          <p:cNvSpPr>
            <a:spLocks noGrp="1"/>
          </p:cNvSpPr>
          <p:nvPr>
            <p:ph type="ctrTitle"/>
          </p:nvPr>
        </p:nvSpPr>
        <p:spPr>
          <a:xfrm>
            <a:off x="1524000" y="4627084"/>
            <a:ext cx="9144000" cy="1289148"/>
          </a:xfrm>
        </p:spPr>
        <p:txBody>
          <a:bodyPr>
            <a:noAutofit/>
          </a:bodyPr>
          <a:lstStyle/>
          <a:p>
            <a:r>
              <a:rPr kumimoji="1" lang="ja-JP" altLang="en-US" sz="2800" dirty="0"/>
              <a:t>人類とはなにか？</a:t>
            </a:r>
            <a:br>
              <a:rPr kumimoji="1" lang="en-US" altLang="ja-JP" sz="2800" dirty="0"/>
            </a:br>
            <a:r>
              <a:rPr kumimoji="1" lang="ja-JP" altLang="en-US" sz="2800" dirty="0"/>
              <a:t>人間とは？</a:t>
            </a:r>
            <a:br>
              <a:rPr kumimoji="1" lang="en-US" altLang="ja-JP" sz="2800" dirty="0"/>
            </a:br>
            <a:r>
              <a:rPr kumimoji="1" lang="ja-JP" altLang="en-US" sz="2800" dirty="0"/>
              <a:t>生きるとは？</a:t>
            </a:r>
          </a:p>
        </p:txBody>
      </p:sp>
      <p:pic>
        <p:nvPicPr>
          <p:cNvPr id="5" name="コンテンツ プレースホルダー 4">
            <a:extLst>
              <a:ext uri="{FF2B5EF4-FFF2-40B4-BE49-F238E27FC236}">
                <a16:creationId xmlns:a16="http://schemas.microsoft.com/office/drawing/2014/main" id="{FC2C5CCA-A58B-4571-B4FA-46149880B29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8200" y="302258"/>
            <a:ext cx="10515600" cy="3998912"/>
          </a:xfrm>
        </p:spPr>
      </p:pic>
    </p:spTree>
    <p:extLst>
      <p:ext uri="{BB962C8B-B14F-4D97-AF65-F5344CB8AC3E}">
        <p14:creationId xmlns:p14="http://schemas.microsoft.com/office/powerpoint/2010/main" val="428636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09F68-07FA-4513-A639-30C5C8BAA073}"/>
              </a:ext>
            </a:extLst>
          </p:cNvPr>
          <p:cNvSpPr>
            <a:spLocks noGrp="1"/>
          </p:cNvSpPr>
          <p:nvPr>
            <p:ph type="title"/>
          </p:nvPr>
        </p:nvSpPr>
        <p:spPr>
          <a:xfrm>
            <a:off x="838200" y="2766218"/>
            <a:ext cx="10515600" cy="1325563"/>
          </a:xfrm>
        </p:spPr>
        <p:txBody>
          <a:bodyPr/>
          <a:lstStyle/>
          <a:p>
            <a:pPr algn="ctr"/>
            <a:r>
              <a:rPr kumimoji="1" lang="ja-JP" altLang="en-US" dirty="0"/>
              <a:t>よくわからない</a:t>
            </a:r>
          </a:p>
        </p:txBody>
      </p:sp>
    </p:spTree>
    <p:extLst>
      <p:ext uri="{BB962C8B-B14F-4D97-AF65-F5344CB8AC3E}">
        <p14:creationId xmlns:p14="http://schemas.microsoft.com/office/powerpoint/2010/main" val="351419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5329CDD-AFE2-4EF7-9E0A-3FD47A3E2260}"/>
              </a:ext>
            </a:extLst>
          </p:cNvPr>
          <p:cNvSpPr>
            <a:spLocks noGrp="1"/>
          </p:cNvSpPr>
          <p:nvPr>
            <p:ph type="ctrTitle"/>
          </p:nvPr>
        </p:nvSpPr>
        <p:spPr>
          <a:xfrm>
            <a:off x="1524000" y="4627084"/>
            <a:ext cx="9144000" cy="1289148"/>
          </a:xfrm>
        </p:spPr>
        <p:txBody>
          <a:bodyPr>
            <a:normAutofit/>
          </a:bodyPr>
          <a:lstStyle/>
          <a:p>
            <a:r>
              <a:rPr kumimoji="1" lang="ja-JP" altLang="en-US" sz="4400" dirty="0">
                <a:solidFill>
                  <a:schemeClr val="bg1"/>
                </a:solidFill>
              </a:rPr>
              <a:t>なぜ地球で生命が生まれたのか？</a:t>
            </a:r>
          </a:p>
        </p:txBody>
      </p:sp>
      <p:pic>
        <p:nvPicPr>
          <p:cNvPr id="3" name="図 2">
            <a:extLst>
              <a:ext uri="{FF2B5EF4-FFF2-40B4-BE49-F238E27FC236}">
                <a16:creationId xmlns:a16="http://schemas.microsoft.com/office/drawing/2014/main" id="{7F4FC03E-B60A-457D-AD27-23A998EC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500" y="699110"/>
            <a:ext cx="4135000" cy="4137756"/>
          </a:xfrm>
          <a:prstGeom prst="rect">
            <a:avLst/>
          </a:prstGeom>
        </p:spPr>
      </p:pic>
    </p:spTree>
    <p:extLst>
      <p:ext uri="{BB962C8B-B14F-4D97-AF65-F5344CB8AC3E}">
        <p14:creationId xmlns:p14="http://schemas.microsoft.com/office/powerpoint/2010/main" val="2108244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13411</TotalTime>
  <Words>1606</Words>
  <Application>Microsoft Office PowerPoint</Application>
  <PresentationFormat>ワイド画面</PresentationFormat>
  <Paragraphs>311</Paragraphs>
  <Slides>66</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66</vt:i4>
      </vt:variant>
    </vt:vector>
  </HeadingPairs>
  <TitlesOfParts>
    <vt:vector size="72" baseType="lpstr">
      <vt:lpstr>HGP明朝B</vt:lpstr>
      <vt:lpstr>游ゴシック</vt:lpstr>
      <vt:lpstr>游ゴシック Light</vt:lpstr>
      <vt:lpstr>Arial</vt:lpstr>
      <vt:lpstr>Consolas</vt:lpstr>
      <vt:lpstr>Office テーマ</vt:lpstr>
      <vt:lpstr>宇宙が生まれる前の話 R ver 1.0.0で関数を知る</vt:lpstr>
      <vt:lpstr>誰？</vt:lpstr>
      <vt:lpstr>【時間稼ぎ】The history of R</vt:lpstr>
      <vt:lpstr>閑　話　休　題  ○ 物 語 ッ ポ ク テ ナ ン カ イ イ ヨ ネ</vt:lpstr>
      <vt:lpstr>宇宙が生まれる前の話 R ver 1.0.0で関数を知る</vt:lpstr>
      <vt:lpstr>我々は何を知っているか？</vt:lpstr>
      <vt:lpstr>人類とはなにか？ 人間とは？ 生きるとは？</vt:lpstr>
      <vt:lpstr>よくわからない</vt:lpstr>
      <vt:lpstr>なぜ地球で生命が生まれたのか？</vt:lpstr>
      <vt:lpstr>よくわからない</vt:lpstr>
      <vt:lpstr>宇宙が始まる前は何があったのか？</vt:lpstr>
      <vt:lpstr>よくわからない</vt:lpstr>
      <vt:lpstr>初心者セッション(超基礎)</vt:lpstr>
      <vt:lpstr>【余談】きっかけ</vt:lpstr>
      <vt:lpstr>【余談】きっかけ</vt:lpstr>
      <vt:lpstr>閑　話　休　題  ソロソロクドイノデハナイカ</vt:lpstr>
      <vt:lpstr>宇宙が生まれる前の話 R ver 1.0.0で関数を知る</vt:lpstr>
      <vt:lpstr>初心者セッション(超基礎)</vt:lpstr>
      <vt:lpstr>初心者セッション(超基礎)</vt:lpstr>
      <vt:lpstr>初心者セッション(超基礎)</vt:lpstr>
      <vt:lpstr>初心者セッション(超基礎)</vt:lpstr>
      <vt:lpstr>初心者セッション(超基礎)</vt:lpstr>
      <vt:lpstr>できましたか？</vt:lpstr>
      <vt:lpstr>で　き　ま　し　た　ね　？　</vt:lpstr>
      <vt:lpstr>R ver. 1.0.0</vt:lpstr>
      <vt:lpstr>眺 め て み る</vt:lpstr>
      <vt:lpstr>R ver 1.0.0</vt:lpstr>
      <vt:lpstr>【参考】R ver. 3.5.2</vt:lpstr>
      <vt:lpstr>R ver. 1.0.0</vt:lpstr>
      <vt:lpstr>宇宙が生まれる前の話 R ver 1.0.0で学ぶ関数</vt:lpstr>
      <vt:lpstr>というか</vt:lpstr>
      <vt:lpstr>「関数」って 何？</vt:lpstr>
      <vt:lpstr>PowerPoint プレゼンテーション</vt:lpstr>
      <vt:lpstr>すべての関数は オブジェクトである</vt:lpstr>
      <vt:lpstr>PowerPoint プレゼンテーション</vt:lpstr>
      <vt:lpstr>関数</vt:lpstr>
      <vt:lpstr>関数とは in R</vt:lpstr>
      <vt:lpstr>関数とは in R</vt:lpstr>
      <vt:lpstr>ない関数を作る</vt:lpstr>
      <vt:lpstr>ない関数を作る</vt:lpstr>
      <vt:lpstr>ない関数を作る</vt:lpstr>
      <vt:lpstr>関数の特徴 on R</vt:lpstr>
      <vt:lpstr>関数の特徴 on R</vt:lpstr>
      <vt:lpstr>関数の特徴 in R</vt:lpstr>
      <vt:lpstr>演算子を作る</vt:lpstr>
      <vt:lpstr>演算子を作る</vt:lpstr>
      <vt:lpstr>すべての演算子は 関数じゃね？</vt:lpstr>
      <vt:lpstr>関数とは in R</vt:lpstr>
      <vt:lpstr>自己定義演算子は関数として 定義できんじゃね？</vt:lpstr>
      <vt:lpstr>演算子を作る</vt:lpstr>
      <vt:lpstr>動かしてみる</vt:lpstr>
      <vt:lpstr>動かしてみる</vt:lpstr>
      <vt:lpstr>くやしいので</vt:lpstr>
      <vt:lpstr>改修してみる</vt:lpstr>
      <vt:lpstr>改修してみる</vt:lpstr>
      <vt:lpstr>改修してみる</vt:lpstr>
      <vt:lpstr>改修してみる</vt:lpstr>
      <vt:lpstr>改修してみる</vt:lpstr>
      <vt:lpstr>改修してみる</vt:lpstr>
      <vt:lpstr>改修してみる</vt:lpstr>
      <vt:lpstr>改修してみる</vt:lpstr>
      <vt:lpstr>おまけ</vt:lpstr>
      <vt:lpstr>まとめ</vt:lpstr>
      <vt:lpstr>次回予告</vt:lpstr>
      <vt:lpstr>主な参考</vt:lpstr>
      <vt:lpstr>Enjoy!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R言語”超”入門</dc:title>
  <dc:creator>Takafumi ITO</dc:creator>
  <cp:lastModifiedBy>Takafumi ITO</cp:lastModifiedBy>
  <cp:revision>101</cp:revision>
  <dcterms:created xsi:type="dcterms:W3CDTF">2018-12-02T10:16:34Z</dcterms:created>
  <dcterms:modified xsi:type="dcterms:W3CDTF">2019-01-17T14:24:29Z</dcterms:modified>
</cp:coreProperties>
</file>